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58" r:id="rId3"/>
    <p:sldId id="259" r:id="rId4"/>
    <p:sldId id="260" r:id="rId5"/>
    <p:sldId id="256" r:id="rId6"/>
    <p:sldId id="262" r:id="rId7"/>
    <p:sldId id="268" r:id="rId8"/>
    <p:sldId id="263" r:id="rId9"/>
    <p:sldId id="267" r:id="rId10"/>
    <p:sldId id="264"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4660"/>
  </p:normalViewPr>
  <p:slideViewPr>
    <p:cSldViewPr snapToGrid="0">
      <p:cViewPr varScale="1">
        <p:scale>
          <a:sx n="85" d="100"/>
          <a:sy n="85" d="100"/>
        </p:scale>
        <p:origin x="34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9D989-088B-4CAC-B84C-275E9BFEC2A3}" type="datetimeFigureOut">
              <a:rPr lang="en-IN" smtClean="0"/>
              <a:t>05-11-2025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2DF2A4-AA6E-43A8-AD06-0A7414F900CE}" type="slidenum">
              <a:rPr lang="en-IN" smtClean="0"/>
              <a:t>‹#›</a:t>
            </a:fld>
            <a:endParaRPr lang="en-IN"/>
          </a:p>
        </p:txBody>
      </p:sp>
    </p:spTree>
    <p:extLst>
      <p:ext uri="{BB962C8B-B14F-4D97-AF65-F5344CB8AC3E}">
        <p14:creationId xmlns:p14="http://schemas.microsoft.com/office/powerpoint/2010/main" val="3898415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A72FA-6122-4AD9-8024-E11EAD7D2F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60982EA-BF0E-4DB5-9259-2631856D07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DB792D8-C005-4A1C-A790-0401BF1578B6}"/>
              </a:ext>
            </a:extLst>
          </p:cNvPr>
          <p:cNvSpPr>
            <a:spLocks noGrp="1"/>
          </p:cNvSpPr>
          <p:nvPr>
            <p:ph type="dt" sz="half" idx="10"/>
          </p:nvPr>
        </p:nvSpPr>
        <p:spPr/>
        <p:txBody>
          <a:bodyPr/>
          <a:lstStyle/>
          <a:p>
            <a:fld id="{B01C88BA-127F-4738-BC16-D23125D583EC}" type="datetimeFigureOut">
              <a:rPr lang="en-IN" smtClean="0"/>
              <a:t>05-11-2025</a:t>
            </a:fld>
            <a:endParaRPr lang="en-IN"/>
          </a:p>
        </p:txBody>
      </p:sp>
      <p:sp>
        <p:nvSpPr>
          <p:cNvPr id="5" name="Footer Placeholder 4">
            <a:extLst>
              <a:ext uri="{FF2B5EF4-FFF2-40B4-BE49-F238E27FC236}">
                <a16:creationId xmlns:a16="http://schemas.microsoft.com/office/drawing/2014/main" id="{234806D3-6061-47CF-A719-E6BA0EC646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0FDB46-CF3F-49A5-ACAF-ACF2CCA25416}"/>
              </a:ext>
            </a:extLst>
          </p:cNvPr>
          <p:cNvSpPr>
            <a:spLocks noGrp="1"/>
          </p:cNvSpPr>
          <p:nvPr>
            <p:ph type="sldNum" sz="quarter" idx="12"/>
          </p:nvPr>
        </p:nvSpPr>
        <p:spPr/>
        <p:txBody>
          <a:bodyPr/>
          <a:lstStyle/>
          <a:p>
            <a:fld id="{7E05BDEF-DDB7-4494-9F35-BD5FB8001716}" type="slidenum">
              <a:rPr lang="en-IN" smtClean="0"/>
              <a:t>‹#›</a:t>
            </a:fld>
            <a:endParaRPr lang="en-IN"/>
          </a:p>
        </p:txBody>
      </p:sp>
    </p:spTree>
    <p:extLst>
      <p:ext uri="{BB962C8B-B14F-4D97-AF65-F5344CB8AC3E}">
        <p14:creationId xmlns:p14="http://schemas.microsoft.com/office/powerpoint/2010/main" val="2933883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9C800-572F-4E87-A856-376F48F3185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8586AF3-604C-4B50-9A32-5E34DB0275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6EF277-17B7-4B48-85E2-86A9331AB455}"/>
              </a:ext>
            </a:extLst>
          </p:cNvPr>
          <p:cNvSpPr>
            <a:spLocks noGrp="1"/>
          </p:cNvSpPr>
          <p:nvPr>
            <p:ph type="dt" sz="half" idx="10"/>
          </p:nvPr>
        </p:nvSpPr>
        <p:spPr/>
        <p:txBody>
          <a:bodyPr/>
          <a:lstStyle/>
          <a:p>
            <a:fld id="{B01C88BA-127F-4738-BC16-D23125D583EC}" type="datetimeFigureOut">
              <a:rPr lang="en-IN" smtClean="0"/>
              <a:t>05-11-2025</a:t>
            </a:fld>
            <a:endParaRPr lang="en-IN"/>
          </a:p>
        </p:txBody>
      </p:sp>
      <p:sp>
        <p:nvSpPr>
          <p:cNvPr id="5" name="Footer Placeholder 4">
            <a:extLst>
              <a:ext uri="{FF2B5EF4-FFF2-40B4-BE49-F238E27FC236}">
                <a16:creationId xmlns:a16="http://schemas.microsoft.com/office/drawing/2014/main" id="{4E27F10D-238F-4564-814C-45FE78A499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3A1255-816F-4506-86E0-CFDE5D056616}"/>
              </a:ext>
            </a:extLst>
          </p:cNvPr>
          <p:cNvSpPr>
            <a:spLocks noGrp="1"/>
          </p:cNvSpPr>
          <p:nvPr>
            <p:ph type="sldNum" sz="quarter" idx="12"/>
          </p:nvPr>
        </p:nvSpPr>
        <p:spPr/>
        <p:txBody>
          <a:bodyPr/>
          <a:lstStyle/>
          <a:p>
            <a:fld id="{7E05BDEF-DDB7-4494-9F35-BD5FB8001716}" type="slidenum">
              <a:rPr lang="en-IN" smtClean="0"/>
              <a:t>‹#›</a:t>
            </a:fld>
            <a:endParaRPr lang="en-IN"/>
          </a:p>
        </p:txBody>
      </p:sp>
    </p:spTree>
    <p:extLst>
      <p:ext uri="{BB962C8B-B14F-4D97-AF65-F5344CB8AC3E}">
        <p14:creationId xmlns:p14="http://schemas.microsoft.com/office/powerpoint/2010/main" val="1260914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8C8200-5E4D-4D64-BD3A-E3D7EBC9AF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29BDD9E-9887-41D0-BB11-BACC909C8B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0ADC8D-BF79-45ED-BA64-7ACA826790B3}"/>
              </a:ext>
            </a:extLst>
          </p:cNvPr>
          <p:cNvSpPr>
            <a:spLocks noGrp="1"/>
          </p:cNvSpPr>
          <p:nvPr>
            <p:ph type="dt" sz="half" idx="10"/>
          </p:nvPr>
        </p:nvSpPr>
        <p:spPr/>
        <p:txBody>
          <a:bodyPr/>
          <a:lstStyle/>
          <a:p>
            <a:fld id="{B01C88BA-127F-4738-BC16-D23125D583EC}" type="datetimeFigureOut">
              <a:rPr lang="en-IN" smtClean="0"/>
              <a:t>05-11-2025</a:t>
            </a:fld>
            <a:endParaRPr lang="en-IN"/>
          </a:p>
        </p:txBody>
      </p:sp>
      <p:sp>
        <p:nvSpPr>
          <p:cNvPr id="5" name="Footer Placeholder 4">
            <a:extLst>
              <a:ext uri="{FF2B5EF4-FFF2-40B4-BE49-F238E27FC236}">
                <a16:creationId xmlns:a16="http://schemas.microsoft.com/office/drawing/2014/main" id="{012CA8D2-759F-4975-962A-C821A28DFD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160322-63D3-4F5B-B3A5-35FE539FB047}"/>
              </a:ext>
            </a:extLst>
          </p:cNvPr>
          <p:cNvSpPr>
            <a:spLocks noGrp="1"/>
          </p:cNvSpPr>
          <p:nvPr>
            <p:ph type="sldNum" sz="quarter" idx="12"/>
          </p:nvPr>
        </p:nvSpPr>
        <p:spPr/>
        <p:txBody>
          <a:bodyPr/>
          <a:lstStyle/>
          <a:p>
            <a:fld id="{7E05BDEF-DDB7-4494-9F35-BD5FB8001716}" type="slidenum">
              <a:rPr lang="en-IN" smtClean="0"/>
              <a:t>‹#›</a:t>
            </a:fld>
            <a:endParaRPr lang="en-IN"/>
          </a:p>
        </p:txBody>
      </p:sp>
    </p:spTree>
    <p:extLst>
      <p:ext uri="{BB962C8B-B14F-4D97-AF65-F5344CB8AC3E}">
        <p14:creationId xmlns:p14="http://schemas.microsoft.com/office/powerpoint/2010/main" val="2555958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380722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2646477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586123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764625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021470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319696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579927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508174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D46BC-8AFD-4C66-B987-635A760BA35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2055C3C-66D5-4BC4-A805-18CB4D54C5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B4AFFB-6785-4E0C-8DB1-9DF2ADF2FAE2}"/>
              </a:ext>
            </a:extLst>
          </p:cNvPr>
          <p:cNvSpPr>
            <a:spLocks noGrp="1"/>
          </p:cNvSpPr>
          <p:nvPr>
            <p:ph type="dt" sz="half" idx="10"/>
          </p:nvPr>
        </p:nvSpPr>
        <p:spPr/>
        <p:txBody>
          <a:bodyPr/>
          <a:lstStyle/>
          <a:p>
            <a:fld id="{B01C88BA-127F-4738-BC16-D23125D583EC}" type="datetimeFigureOut">
              <a:rPr lang="en-IN" smtClean="0"/>
              <a:t>05-11-2025</a:t>
            </a:fld>
            <a:endParaRPr lang="en-IN"/>
          </a:p>
        </p:txBody>
      </p:sp>
      <p:sp>
        <p:nvSpPr>
          <p:cNvPr id="5" name="Footer Placeholder 4">
            <a:extLst>
              <a:ext uri="{FF2B5EF4-FFF2-40B4-BE49-F238E27FC236}">
                <a16:creationId xmlns:a16="http://schemas.microsoft.com/office/drawing/2014/main" id="{9310B80B-FF8F-41C1-8979-D42CAB7045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3CEC97-8382-4A64-9C14-6B0DFBF4AAD8}"/>
              </a:ext>
            </a:extLst>
          </p:cNvPr>
          <p:cNvSpPr>
            <a:spLocks noGrp="1"/>
          </p:cNvSpPr>
          <p:nvPr>
            <p:ph type="sldNum" sz="quarter" idx="12"/>
          </p:nvPr>
        </p:nvSpPr>
        <p:spPr/>
        <p:txBody>
          <a:bodyPr/>
          <a:lstStyle/>
          <a:p>
            <a:fld id="{7E05BDEF-DDB7-4494-9F35-BD5FB8001716}" type="slidenum">
              <a:rPr lang="en-IN" smtClean="0"/>
              <a:t>‹#›</a:t>
            </a:fld>
            <a:endParaRPr lang="en-IN"/>
          </a:p>
        </p:txBody>
      </p:sp>
    </p:spTree>
    <p:extLst>
      <p:ext uri="{BB962C8B-B14F-4D97-AF65-F5344CB8AC3E}">
        <p14:creationId xmlns:p14="http://schemas.microsoft.com/office/powerpoint/2010/main" val="30426933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176471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48C66-130B-4378-828F-146C5C3049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6BBF15E-801E-4395-A9AE-CE93EE7336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B830C4-C146-4EF8-A7A0-B3AFF68BDE55}"/>
              </a:ext>
            </a:extLst>
          </p:cNvPr>
          <p:cNvSpPr>
            <a:spLocks noGrp="1"/>
          </p:cNvSpPr>
          <p:nvPr>
            <p:ph type="dt" sz="half" idx="10"/>
          </p:nvPr>
        </p:nvSpPr>
        <p:spPr/>
        <p:txBody>
          <a:bodyPr/>
          <a:lstStyle/>
          <a:p>
            <a:fld id="{B01C88BA-127F-4738-BC16-D23125D583EC}" type="datetimeFigureOut">
              <a:rPr lang="en-IN" smtClean="0"/>
              <a:t>05-11-2025</a:t>
            </a:fld>
            <a:endParaRPr lang="en-IN"/>
          </a:p>
        </p:txBody>
      </p:sp>
      <p:sp>
        <p:nvSpPr>
          <p:cNvPr id="5" name="Footer Placeholder 4">
            <a:extLst>
              <a:ext uri="{FF2B5EF4-FFF2-40B4-BE49-F238E27FC236}">
                <a16:creationId xmlns:a16="http://schemas.microsoft.com/office/drawing/2014/main" id="{E48760D4-E2F3-4669-9A2E-1449F654D7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39A771-4DFA-451F-85CF-4C0EF81B6EBC}"/>
              </a:ext>
            </a:extLst>
          </p:cNvPr>
          <p:cNvSpPr>
            <a:spLocks noGrp="1"/>
          </p:cNvSpPr>
          <p:nvPr>
            <p:ph type="sldNum" sz="quarter" idx="12"/>
          </p:nvPr>
        </p:nvSpPr>
        <p:spPr/>
        <p:txBody>
          <a:bodyPr/>
          <a:lstStyle/>
          <a:p>
            <a:fld id="{7E05BDEF-DDB7-4494-9F35-BD5FB8001716}" type="slidenum">
              <a:rPr lang="en-IN" smtClean="0"/>
              <a:t>‹#›</a:t>
            </a:fld>
            <a:endParaRPr lang="en-IN"/>
          </a:p>
        </p:txBody>
      </p:sp>
    </p:spTree>
    <p:extLst>
      <p:ext uri="{BB962C8B-B14F-4D97-AF65-F5344CB8AC3E}">
        <p14:creationId xmlns:p14="http://schemas.microsoft.com/office/powerpoint/2010/main" val="310298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5E55A-ED49-4216-9786-B10BCDC8B2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BB8B2D-75BA-4928-9EEB-01F428CCA8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F2E1E04-457E-4D42-A9B3-49A8541415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57D7143-EED0-4563-A491-A41CA1FEBDDE}"/>
              </a:ext>
            </a:extLst>
          </p:cNvPr>
          <p:cNvSpPr>
            <a:spLocks noGrp="1"/>
          </p:cNvSpPr>
          <p:nvPr>
            <p:ph type="dt" sz="half" idx="10"/>
          </p:nvPr>
        </p:nvSpPr>
        <p:spPr/>
        <p:txBody>
          <a:bodyPr/>
          <a:lstStyle/>
          <a:p>
            <a:fld id="{B01C88BA-127F-4738-BC16-D23125D583EC}" type="datetimeFigureOut">
              <a:rPr lang="en-IN" smtClean="0"/>
              <a:t>05-11-2025</a:t>
            </a:fld>
            <a:endParaRPr lang="en-IN"/>
          </a:p>
        </p:txBody>
      </p:sp>
      <p:sp>
        <p:nvSpPr>
          <p:cNvPr id="6" name="Footer Placeholder 5">
            <a:extLst>
              <a:ext uri="{FF2B5EF4-FFF2-40B4-BE49-F238E27FC236}">
                <a16:creationId xmlns:a16="http://schemas.microsoft.com/office/drawing/2014/main" id="{21E894E3-C3E8-48B4-B4AC-8D78B71BA0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94BA29-9593-47B0-823B-949F374294DB}"/>
              </a:ext>
            </a:extLst>
          </p:cNvPr>
          <p:cNvSpPr>
            <a:spLocks noGrp="1"/>
          </p:cNvSpPr>
          <p:nvPr>
            <p:ph type="sldNum" sz="quarter" idx="12"/>
          </p:nvPr>
        </p:nvSpPr>
        <p:spPr/>
        <p:txBody>
          <a:bodyPr/>
          <a:lstStyle/>
          <a:p>
            <a:fld id="{7E05BDEF-DDB7-4494-9F35-BD5FB8001716}" type="slidenum">
              <a:rPr lang="en-IN" smtClean="0"/>
              <a:t>‹#›</a:t>
            </a:fld>
            <a:endParaRPr lang="en-IN"/>
          </a:p>
        </p:txBody>
      </p:sp>
    </p:spTree>
    <p:extLst>
      <p:ext uri="{BB962C8B-B14F-4D97-AF65-F5344CB8AC3E}">
        <p14:creationId xmlns:p14="http://schemas.microsoft.com/office/powerpoint/2010/main" val="1089734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7C62-742E-450C-9B5A-E71F644B88E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3D38B43-88B8-41BF-97CC-CAC5AF7FC2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33564-F1C5-45A0-9AF4-76B7ED565D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32B6CEC-B921-4475-95AE-920060A449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E8DFDD-3EEF-453C-AD88-D139C6E025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1CBDBDE-E324-4940-9AC4-8B1E5645A2C6}"/>
              </a:ext>
            </a:extLst>
          </p:cNvPr>
          <p:cNvSpPr>
            <a:spLocks noGrp="1"/>
          </p:cNvSpPr>
          <p:nvPr>
            <p:ph type="dt" sz="half" idx="10"/>
          </p:nvPr>
        </p:nvSpPr>
        <p:spPr/>
        <p:txBody>
          <a:bodyPr/>
          <a:lstStyle/>
          <a:p>
            <a:fld id="{B01C88BA-127F-4738-BC16-D23125D583EC}" type="datetimeFigureOut">
              <a:rPr lang="en-IN" smtClean="0"/>
              <a:t>05-11-2025</a:t>
            </a:fld>
            <a:endParaRPr lang="en-IN"/>
          </a:p>
        </p:txBody>
      </p:sp>
      <p:sp>
        <p:nvSpPr>
          <p:cNvPr id="8" name="Footer Placeholder 7">
            <a:extLst>
              <a:ext uri="{FF2B5EF4-FFF2-40B4-BE49-F238E27FC236}">
                <a16:creationId xmlns:a16="http://schemas.microsoft.com/office/drawing/2014/main" id="{0D9C149A-82A3-4D58-A67B-0107EC0C358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F0FEE49-6E2A-4CA3-A06F-9E0FEEEB8CCE}"/>
              </a:ext>
            </a:extLst>
          </p:cNvPr>
          <p:cNvSpPr>
            <a:spLocks noGrp="1"/>
          </p:cNvSpPr>
          <p:nvPr>
            <p:ph type="sldNum" sz="quarter" idx="12"/>
          </p:nvPr>
        </p:nvSpPr>
        <p:spPr/>
        <p:txBody>
          <a:bodyPr/>
          <a:lstStyle/>
          <a:p>
            <a:fld id="{7E05BDEF-DDB7-4494-9F35-BD5FB8001716}" type="slidenum">
              <a:rPr lang="en-IN" smtClean="0"/>
              <a:t>‹#›</a:t>
            </a:fld>
            <a:endParaRPr lang="en-IN"/>
          </a:p>
        </p:txBody>
      </p:sp>
    </p:spTree>
    <p:extLst>
      <p:ext uri="{BB962C8B-B14F-4D97-AF65-F5344CB8AC3E}">
        <p14:creationId xmlns:p14="http://schemas.microsoft.com/office/powerpoint/2010/main" val="289393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7535B-76F9-4674-A632-1BA1DC0DAE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2CCF0F3-CE52-4D88-BB84-33BC3973AF71}"/>
              </a:ext>
            </a:extLst>
          </p:cNvPr>
          <p:cNvSpPr>
            <a:spLocks noGrp="1"/>
          </p:cNvSpPr>
          <p:nvPr>
            <p:ph type="dt" sz="half" idx="10"/>
          </p:nvPr>
        </p:nvSpPr>
        <p:spPr/>
        <p:txBody>
          <a:bodyPr/>
          <a:lstStyle/>
          <a:p>
            <a:fld id="{B01C88BA-127F-4738-BC16-D23125D583EC}" type="datetimeFigureOut">
              <a:rPr lang="en-IN" smtClean="0"/>
              <a:t>05-11-2025</a:t>
            </a:fld>
            <a:endParaRPr lang="en-IN"/>
          </a:p>
        </p:txBody>
      </p:sp>
      <p:sp>
        <p:nvSpPr>
          <p:cNvPr id="4" name="Footer Placeholder 3">
            <a:extLst>
              <a:ext uri="{FF2B5EF4-FFF2-40B4-BE49-F238E27FC236}">
                <a16:creationId xmlns:a16="http://schemas.microsoft.com/office/drawing/2014/main" id="{7A6F1379-3EEF-46E3-A162-F0CAFE462A3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8308444-3B20-4659-A660-CA799E5DB408}"/>
              </a:ext>
            </a:extLst>
          </p:cNvPr>
          <p:cNvSpPr>
            <a:spLocks noGrp="1"/>
          </p:cNvSpPr>
          <p:nvPr>
            <p:ph type="sldNum" sz="quarter" idx="12"/>
          </p:nvPr>
        </p:nvSpPr>
        <p:spPr/>
        <p:txBody>
          <a:bodyPr/>
          <a:lstStyle/>
          <a:p>
            <a:fld id="{7E05BDEF-DDB7-4494-9F35-BD5FB8001716}" type="slidenum">
              <a:rPr lang="en-IN" smtClean="0"/>
              <a:t>‹#›</a:t>
            </a:fld>
            <a:endParaRPr lang="en-IN"/>
          </a:p>
        </p:txBody>
      </p:sp>
    </p:spTree>
    <p:extLst>
      <p:ext uri="{BB962C8B-B14F-4D97-AF65-F5344CB8AC3E}">
        <p14:creationId xmlns:p14="http://schemas.microsoft.com/office/powerpoint/2010/main" val="2265981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9F22FB-7409-4869-818C-F66FE979F9FC}"/>
              </a:ext>
            </a:extLst>
          </p:cNvPr>
          <p:cNvSpPr>
            <a:spLocks noGrp="1"/>
          </p:cNvSpPr>
          <p:nvPr>
            <p:ph type="dt" sz="half" idx="10"/>
          </p:nvPr>
        </p:nvSpPr>
        <p:spPr/>
        <p:txBody>
          <a:bodyPr/>
          <a:lstStyle/>
          <a:p>
            <a:fld id="{B01C88BA-127F-4738-BC16-D23125D583EC}" type="datetimeFigureOut">
              <a:rPr lang="en-IN" smtClean="0"/>
              <a:t>05-11-2025</a:t>
            </a:fld>
            <a:endParaRPr lang="en-IN"/>
          </a:p>
        </p:txBody>
      </p:sp>
      <p:sp>
        <p:nvSpPr>
          <p:cNvPr id="3" name="Footer Placeholder 2">
            <a:extLst>
              <a:ext uri="{FF2B5EF4-FFF2-40B4-BE49-F238E27FC236}">
                <a16:creationId xmlns:a16="http://schemas.microsoft.com/office/drawing/2014/main" id="{5F65AB51-D70A-4982-98A9-F887A462483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D561C5C-3470-42AF-8474-2A1FF59C91F1}"/>
              </a:ext>
            </a:extLst>
          </p:cNvPr>
          <p:cNvSpPr>
            <a:spLocks noGrp="1"/>
          </p:cNvSpPr>
          <p:nvPr>
            <p:ph type="sldNum" sz="quarter" idx="12"/>
          </p:nvPr>
        </p:nvSpPr>
        <p:spPr/>
        <p:txBody>
          <a:bodyPr/>
          <a:lstStyle/>
          <a:p>
            <a:fld id="{7E05BDEF-DDB7-4494-9F35-BD5FB8001716}" type="slidenum">
              <a:rPr lang="en-IN" smtClean="0"/>
              <a:t>‹#›</a:t>
            </a:fld>
            <a:endParaRPr lang="en-IN"/>
          </a:p>
        </p:txBody>
      </p:sp>
    </p:spTree>
    <p:extLst>
      <p:ext uri="{BB962C8B-B14F-4D97-AF65-F5344CB8AC3E}">
        <p14:creationId xmlns:p14="http://schemas.microsoft.com/office/powerpoint/2010/main" val="2105473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4742A-41A6-4AC5-9724-6EEAE5410C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C1C2828-F4C3-4D6B-BA53-046F605943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6D07942-1438-4369-B66A-003BF5B4C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C8CEE3-8267-4AAE-BCB6-1E8DCB226C9A}"/>
              </a:ext>
            </a:extLst>
          </p:cNvPr>
          <p:cNvSpPr>
            <a:spLocks noGrp="1"/>
          </p:cNvSpPr>
          <p:nvPr>
            <p:ph type="dt" sz="half" idx="10"/>
          </p:nvPr>
        </p:nvSpPr>
        <p:spPr/>
        <p:txBody>
          <a:bodyPr/>
          <a:lstStyle/>
          <a:p>
            <a:fld id="{B01C88BA-127F-4738-BC16-D23125D583EC}" type="datetimeFigureOut">
              <a:rPr lang="en-IN" smtClean="0"/>
              <a:t>05-11-2025</a:t>
            </a:fld>
            <a:endParaRPr lang="en-IN"/>
          </a:p>
        </p:txBody>
      </p:sp>
      <p:sp>
        <p:nvSpPr>
          <p:cNvPr id="6" name="Footer Placeholder 5">
            <a:extLst>
              <a:ext uri="{FF2B5EF4-FFF2-40B4-BE49-F238E27FC236}">
                <a16:creationId xmlns:a16="http://schemas.microsoft.com/office/drawing/2014/main" id="{ED4511DD-B055-458B-AAAB-658A5033A2C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64BAEF-2027-498F-B0DB-2E796B015087}"/>
              </a:ext>
            </a:extLst>
          </p:cNvPr>
          <p:cNvSpPr>
            <a:spLocks noGrp="1"/>
          </p:cNvSpPr>
          <p:nvPr>
            <p:ph type="sldNum" sz="quarter" idx="12"/>
          </p:nvPr>
        </p:nvSpPr>
        <p:spPr/>
        <p:txBody>
          <a:bodyPr/>
          <a:lstStyle/>
          <a:p>
            <a:fld id="{7E05BDEF-DDB7-4494-9F35-BD5FB8001716}" type="slidenum">
              <a:rPr lang="en-IN" smtClean="0"/>
              <a:t>‹#›</a:t>
            </a:fld>
            <a:endParaRPr lang="en-IN"/>
          </a:p>
        </p:txBody>
      </p:sp>
    </p:spTree>
    <p:extLst>
      <p:ext uri="{BB962C8B-B14F-4D97-AF65-F5344CB8AC3E}">
        <p14:creationId xmlns:p14="http://schemas.microsoft.com/office/powerpoint/2010/main" val="3509552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ACFB1-CDFA-4D49-83B8-CD415BC4B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F9B045B-2493-4088-BC3A-6FB505A85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0650708-FCD2-43B7-8E07-1668681D2D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7ACD6-E2F2-4D83-A682-CF95E38F1FB8}"/>
              </a:ext>
            </a:extLst>
          </p:cNvPr>
          <p:cNvSpPr>
            <a:spLocks noGrp="1"/>
          </p:cNvSpPr>
          <p:nvPr>
            <p:ph type="dt" sz="half" idx="10"/>
          </p:nvPr>
        </p:nvSpPr>
        <p:spPr/>
        <p:txBody>
          <a:bodyPr/>
          <a:lstStyle/>
          <a:p>
            <a:fld id="{B01C88BA-127F-4738-BC16-D23125D583EC}" type="datetimeFigureOut">
              <a:rPr lang="en-IN" smtClean="0"/>
              <a:t>05-11-2025</a:t>
            </a:fld>
            <a:endParaRPr lang="en-IN"/>
          </a:p>
        </p:txBody>
      </p:sp>
      <p:sp>
        <p:nvSpPr>
          <p:cNvPr id="6" name="Footer Placeholder 5">
            <a:extLst>
              <a:ext uri="{FF2B5EF4-FFF2-40B4-BE49-F238E27FC236}">
                <a16:creationId xmlns:a16="http://schemas.microsoft.com/office/drawing/2014/main" id="{AA162E77-9397-497D-84AA-2A94C3C4C6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FE4B34-CE5E-4096-AE66-11D5E74607E6}"/>
              </a:ext>
            </a:extLst>
          </p:cNvPr>
          <p:cNvSpPr>
            <a:spLocks noGrp="1"/>
          </p:cNvSpPr>
          <p:nvPr>
            <p:ph type="sldNum" sz="quarter" idx="12"/>
          </p:nvPr>
        </p:nvSpPr>
        <p:spPr/>
        <p:txBody>
          <a:bodyPr/>
          <a:lstStyle/>
          <a:p>
            <a:fld id="{7E05BDEF-DDB7-4494-9F35-BD5FB8001716}" type="slidenum">
              <a:rPr lang="en-IN" smtClean="0"/>
              <a:t>‹#›</a:t>
            </a:fld>
            <a:endParaRPr lang="en-IN"/>
          </a:p>
        </p:txBody>
      </p:sp>
    </p:spTree>
    <p:extLst>
      <p:ext uri="{BB962C8B-B14F-4D97-AF65-F5344CB8AC3E}">
        <p14:creationId xmlns:p14="http://schemas.microsoft.com/office/powerpoint/2010/main" val="2237173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6EB30D-B240-4A70-9B5A-1A43F90F63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E389AC-9A0E-4187-B3BE-FA4FD0DAD5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3E054A-6E28-429A-8AFD-F6568A8B2F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1C88BA-127F-4738-BC16-D23125D583EC}" type="datetimeFigureOut">
              <a:rPr lang="en-IN" smtClean="0"/>
              <a:t>05-11-2025</a:t>
            </a:fld>
            <a:endParaRPr lang="en-IN"/>
          </a:p>
        </p:txBody>
      </p:sp>
      <p:sp>
        <p:nvSpPr>
          <p:cNvPr id="5" name="Footer Placeholder 4">
            <a:extLst>
              <a:ext uri="{FF2B5EF4-FFF2-40B4-BE49-F238E27FC236}">
                <a16:creationId xmlns:a16="http://schemas.microsoft.com/office/drawing/2014/main" id="{E364B468-E1B4-4C4F-AC24-367144500D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CAA6779-72B9-4038-A08E-42C4EB26E3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05BDEF-DDB7-4494-9F35-BD5FB8001716}" type="slidenum">
              <a:rPr lang="en-IN" smtClean="0"/>
              <a:t>‹#›</a:t>
            </a:fld>
            <a:endParaRPr lang="en-IN"/>
          </a:p>
        </p:txBody>
      </p:sp>
    </p:spTree>
    <p:extLst>
      <p:ext uri="{BB962C8B-B14F-4D97-AF65-F5344CB8AC3E}">
        <p14:creationId xmlns:p14="http://schemas.microsoft.com/office/powerpoint/2010/main" val="12148834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 id="2147483668" r:id="rId19"/>
    <p:sldLayoutId id="214748366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8.sv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2.xml"/><Relationship Id="rId5" Type="http://schemas.openxmlformats.org/officeDocument/2006/relationships/image" Target="../media/image25.jpg"/><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285727" y="1377597"/>
            <a:ext cx="7056367" cy="1173361"/>
          </a:xfrm>
          <a:prstGeom prst="rect">
            <a:avLst/>
          </a:prstGeom>
          <a:noFill/>
          <a:ln/>
        </p:spPr>
        <p:txBody>
          <a:bodyPr wrap="square" lIns="0" tIns="0" rIns="0" bIns="0" rtlCol="0" anchor="t"/>
          <a:lstStyle/>
          <a:p>
            <a:pPr algn="ctr">
              <a:lnSpc>
                <a:spcPts val="4583"/>
              </a:lnSpc>
            </a:pPr>
            <a:r>
              <a:rPr lang="en-US" sz="4000" b="1" dirty="0">
                <a:solidFill>
                  <a:srgbClr val="1F1E1E"/>
                </a:solidFill>
                <a:latin typeface="Arial Rounded MT Bold" panose="020F0704030504030204" pitchFamily="34" charset="0"/>
                <a:ea typeface="Red Hat Text" pitchFamily="34" charset="-122"/>
                <a:cs typeface="Arial" panose="020B0604020202020204" pitchFamily="34" charset="0"/>
              </a:rPr>
              <a:t>CAMPUS LOST AND FOUND PORTAL</a:t>
            </a:r>
            <a:endParaRPr lang="en-US" sz="4000" b="1" dirty="0">
              <a:latin typeface="Arial Rounded MT Bold" panose="020F07040305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F0AEB70A-5BDA-47EE-8F1F-D98A41FF9BE0}"/>
              </a:ext>
            </a:extLst>
          </p:cNvPr>
          <p:cNvSpPr txBox="1"/>
          <p:nvPr/>
        </p:nvSpPr>
        <p:spPr>
          <a:xfrm>
            <a:off x="851647" y="3429000"/>
            <a:ext cx="4903694" cy="523220"/>
          </a:xfrm>
          <a:prstGeom prst="rect">
            <a:avLst/>
          </a:prstGeom>
          <a:noFill/>
        </p:spPr>
        <p:txBody>
          <a:bodyPr wrap="square" rtlCol="0">
            <a:spAutoFit/>
          </a:bodyPr>
          <a:lstStyle/>
          <a:p>
            <a:r>
              <a:rPr lang="en-IN" sz="2800" b="1" dirty="0"/>
              <a:t>Mentored By</a:t>
            </a:r>
            <a:r>
              <a:rPr lang="en-IN" sz="2800" dirty="0"/>
              <a:t> - </a:t>
            </a:r>
            <a:r>
              <a:rPr lang="en-IN" sz="2800" dirty="0" err="1"/>
              <a:t>Suramya</a:t>
            </a:r>
            <a:r>
              <a:rPr lang="en-IN" sz="2800" dirty="0"/>
              <a:t> Biswas</a:t>
            </a:r>
          </a:p>
        </p:txBody>
      </p:sp>
      <p:sp>
        <p:nvSpPr>
          <p:cNvPr id="8" name="TextBox 7">
            <a:extLst>
              <a:ext uri="{FF2B5EF4-FFF2-40B4-BE49-F238E27FC236}">
                <a16:creationId xmlns:a16="http://schemas.microsoft.com/office/drawing/2014/main" id="{5AA1827D-C9D6-441B-96D4-2F67BB9E7454}"/>
              </a:ext>
            </a:extLst>
          </p:cNvPr>
          <p:cNvSpPr txBox="1"/>
          <p:nvPr/>
        </p:nvSpPr>
        <p:spPr>
          <a:xfrm>
            <a:off x="851647" y="4222376"/>
            <a:ext cx="2330824" cy="1938992"/>
          </a:xfrm>
          <a:prstGeom prst="rect">
            <a:avLst/>
          </a:prstGeom>
          <a:noFill/>
        </p:spPr>
        <p:txBody>
          <a:bodyPr wrap="square" rtlCol="0">
            <a:spAutoFit/>
          </a:bodyPr>
          <a:lstStyle/>
          <a:p>
            <a:r>
              <a:rPr lang="en-IN" sz="2000" b="1" dirty="0"/>
              <a:t>TEAM MEMBERS:</a:t>
            </a:r>
          </a:p>
          <a:p>
            <a:r>
              <a:rPr lang="fi-FI" sz="2000" dirty="0"/>
              <a:t>Dhaswan K</a:t>
            </a:r>
          </a:p>
          <a:p>
            <a:r>
              <a:rPr lang="fi-FI" sz="2000" dirty="0"/>
              <a:t>Sivanesan T</a:t>
            </a:r>
          </a:p>
          <a:p>
            <a:r>
              <a:rPr lang="fi-FI" sz="2000" dirty="0"/>
              <a:t>Kapilan P. C</a:t>
            </a:r>
          </a:p>
          <a:p>
            <a:r>
              <a:rPr lang="fi-FI" sz="2000" dirty="0"/>
              <a:t>Sona N</a:t>
            </a:r>
          </a:p>
          <a:p>
            <a:r>
              <a:rPr lang="fi-FI" sz="2000" dirty="0"/>
              <a:t>Mohanasankari D</a:t>
            </a:r>
            <a:endParaRPr lang="en-IN"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12081" y="620416"/>
            <a:ext cx="4913709" cy="514449"/>
          </a:xfrm>
          <a:prstGeom prst="rect">
            <a:avLst/>
          </a:prstGeom>
          <a:noFill/>
          <a:ln/>
        </p:spPr>
        <p:txBody>
          <a:bodyPr wrap="none" lIns="0" tIns="0" rIns="0" bIns="0" rtlCol="0" anchor="t"/>
          <a:lstStyle/>
          <a:p>
            <a:pPr>
              <a:lnSpc>
                <a:spcPts val="4042"/>
              </a:lnSpc>
            </a:pPr>
            <a:r>
              <a:rPr lang="en-US" sz="4400" b="1" dirty="0">
                <a:solidFill>
                  <a:srgbClr val="1F1E1E"/>
                </a:solidFill>
                <a:latin typeface="Red Hat Text" pitchFamily="34" charset="0"/>
                <a:ea typeface="Red Hat Text" pitchFamily="34" charset="-122"/>
                <a:cs typeface="Red Hat Text" pitchFamily="34" charset="-120"/>
              </a:rPr>
              <a:t>How Auto-Matching Works</a:t>
            </a:r>
            <a:endParaRPr lang="en-US" sz="4400" b="1" dirty="0"/>
          </a:p>
        </p:txBody>
      </p:sp>
      <p:sp>
        <p:nvSpPr>
          <p:cNvPr id="3" name="Shape 1"/>
          <p:cNvSpPr/>
          <p:nvPr/>
        </p:nvSpPr>
        <p:spPr>
          <a:xfrm>
            <a:off x="3807519" y="1593949"/>
            <a:ext cx="19050" cy="4446885"/>
          </a:xfrm>
          <a:prstGeom prst="roundRect">
            <a:avLst>
              <a:gd name="adj" fmla="val 137723"/>
            </a:avLst>
          </a:prstGeom>
          <a:solidFill>
            <a:srgbClr val="D9CECE"/>
          </a:solidFill>
          <a:ln/>
        </p:spPr>
      </p:sp>
      <p:sp>
        <p:nvSpPr>
          <p:cNvPr id="4" name="Shape 2"/>
          <p:cNvSpPr/>
          <p:nvPr/>
        </p:nvSpPr>
        <p:spPr>
          <a:xfrm>
            <a:off x="3114676" y="1781175"/>
            <a:ext cx="524669" cy="19050"/>
          </a:xfrm>
          <a:prstGeom prst="roundRect">
            <a:avLst>
              <a:gd name="adj" fmla="val 137723"/>
            </a:avLst>
          </a:prstGeom>
          <a:solidFill>
            <a:srgbClr val="D9CECE"/>
          </a:solidFill>
          <a:ln/>
        </p:spPr>
      </p:sp>
      <p:sp>
        <p:nvSpPr>
          <p:cNvPr id="5" name="Shape 3"/>
          <p:cNvSpPr/>
          <p:nvPr/>
        </p:nvSpPr>
        <p:spPr>
          <a:xfrm>
            <a:off x="3620294" y="1593949"/>
            <a:ext cx="393502" cy="393502"/>
          </a:xfrm>
          <a:prstGeom prst="roundRect">
            <a:avLst>
              <a:gd name="adj" fmla="val 6667"/>
            </a:avLst>
          </a:prstGeom>
          <a:solidFill>
            <a:srgbClr val="F3E8E8"/>
          </a:solidFill>
          <a:ln/>
        </p:spPr>
      </p:sp>
      <p:sp>
        <p:nvSpPr>
          <p:cNvPr id="6" name="Text 4"/>
          <p:cNvSpPr/>
          <p:nvPr/>
        </p:nvSpPr>
        <p:spPr>
          <a:xfrm>
            <a:off x="3693617" y="1721346"/>
            <a:ext cx="246857" cy="308570"/>
          </a:xfrm>
          <a:prstGeom prst="rect">
            <a:avLst/>
          </a:prstGeom>
          <a:noFill/>
          <a:ln/>
        </p:spPr>
        <p:txBody>
          <a:bodyPr wrap="none" lIns="0" tIns="0" rIns="0" bIns="0" rtlCol="0" anchor="t"/>
          <a:lstStyle/>
          <a:p>
            <a:pPr algn="ctr">
              <a:lnSpc>
                <a:spcPts val="1917"/>
              </a:lnSpc>
            </a:pPr>
            <a:r>
              <a:rPr lang="en-US" sz="2800" dirty="0">
                <a:solidFill>
                  <a:srgbClr val="3B3535"/>
                </a:solidFill>
                <a:latin typeface="Red Hat Text" pitchFamily="34" charset="0"/>
                <a:ea typeface="Red Hat Text" pitchFamily="34" charset="-122"/>
                <a:cs typeface="Red Hat Text" pitchFamily="34" charset="-120"/>
              </a:rPr>
              <a:t>1</a:t>
            </a:r>
            <a:endParaRPr lang="en-US" sz="2800" dirty="0"/>
          </a:p>
        </p:txBody>
      </p:sp>
      <p:sp>
        <p:nvSpPr>
          <p:cNvPr id="7" name="Text 5"/>
          <p:cNvSpPr/>
          <p:nvPr/>
        </p:nvSpPr>
        <p:spPr>
          <a:xfrm>
            <a:off x="884833" y="1653977"/>
            <a:ext cx="2057698" cy="257175"/>
          </a:xfrm>
          <a:prstGeom prst="rect">
            <a:avLst/>
          </a:prstGeom>
          <a:noFill/>
          <a:ln/>
        </p:spPr>
        <p:txBody>
          <a:bodyPr wrap="none" lIns="0" tIns="0" rIns="0" bIns="0" rtlCol="0" anchor="t"/>
          <a:lstStyle/>
          <a:p>
            <a:pPr algn="r">
              <a:lnSpc>
                <a:spcPts val="2000"/>
              </a:lnSpc>
            </a:pPr>
            <a:r>
              <a:rPr lang="en-US" sz="2000" dirty="0">
                <a:solidFill>
                  <a:srgbClr val="3B3535"/>
                </a:solidFill>
                <a:latin typeface="Red Hat Text" pitchFamily="34" charset="0"/>
                <a:ea typeface="Red Hat Text" pitchFamily="34" charset="-122"/>
                <a:cs typeface="Red Hat Text" pitchFamily="34" charset="-120"/>
              </a:rPr>
              <a:t>User Posts Item</a:t>
            </a:r>
            <a:endParaRPr lang="en-US" sz="2000" dirty="0"/>
          </a:p>
        </p:txBody>
      </p:sp>
      <p:sp>
        <p:nvSpPr>
          <p:cNvPr id="8" name="Text 6"/>
          <p:cNvSpPr/>
          <p:nvPr/>
        </p:nvSpPr>
        <p:spPr>
          <a:xfrm>
            <a:off x="612081" y="2085975"/>
            <a:ext cx="2330450" cy="839391"/>
          </a:xfrm>
          <a:prstGeom prst="rect">
            <a:avLst/>
          </a:prstGeom>
          <a:noFill/>
          <a:ln/>
        </p:spPr>
        <p:txBody>
          <a:bodyPr wrap="square" lIns="0" tIns="0" rIns="0" bIns="0" rtlCol="0" anchor="t"/>
          <a:lstStyle/>
          <a:p>
            <a:pPr algn="r">
              <a:lnSpc>
                <a:spcPts val="2167"/>
              </a:lnSpc>
            </a:pPr>
            <a:r>
              <a:rPr lang="en-US" dirty="0">
                <a:solidFill>
                  <a:srgbClr val="3B3535"/>
                </a:solidFill>
                <a:latin typeface="Roboto Light" pitchFamily="34" charset="0"/>
                <a:ea typeface="Roboto Light" pitchFamily="34" charset="-122"/>
                <a:cs typeface="Roboto Light" pitchFamily="34" charset="-120"/>
              </a:rPr>
              <a:t>Student submits detailed description with keywords, category, and location</a:t>
            </a:r>
            <a:endParaRPr lang="en-US" dirty="0"/>
          </a:p>
        </p:txBody>
      </p:sp>
      <p:sp>
        <p:nvSpPr>
          <p:cNvPr id="9" name="Shape 7"/>
          <p:cNvSpPr/>
          <p:nvPr/>
        </p:nvSpPr>
        <p:spPr>
          <a:xfrm>
            <a:off x="3994746" y="2830513"/>
            <a:ext cx="524669" cy="19050"/>
          </a:xfrm>
          <a:prstGeom prst="roundRect">
            <a:avLst>
              <a:gd name="adj" fmla="val 137723"/>
            </a:avLst>
          </a:prstGeom>
          <a:solidFill>
            <a:srgbClr val="D9CECE"/>
          </a:solidFill>
          <a:ln/>
        </p:spPr>
      </p:sp>
      <p:sp>
        <p:nvSpPr>
          <p:cNvPr id="10" name="Shape 8"/>
          <p:cNvSpPr/>
          <p:nvPr/>
        </p:nvSpPr>
        <p:spPr>
          <a:xfrm>
            <a:off x="3620294" y="2643287"/>
            <a:ext cx="393502" cy="393502"/>
          </a:xfrm>
          <a:prstGeom prst="roundRect">
            <a:avLst>
              <a:gd name="adj" fmla="val 6667"/>
            </a:avLst>
          </a:prstGeom>
          <a:solidFill>
            <a:srgbClr val="F3E8E8"/>
          </a:solidFill>
          <a:ln/>
        </p:spPr>
      </p:sp>
      <p:sp>
        <p:nvSpPr>
          <p:cNvPr id="11" name="Text 9"/>
          <p:cNvSpPr/>
          <p:nvPr/>
        </p:nvSpPr>
        <p:spPr>
          <a:xfrm>
            <a:off x="3693617" y="2765548"/>
            <a:ext cx="246857" cy="308570"/>
          </a:xfrm>
          <a:prstGeom prst="rect">
            <a:avLst/>
          </a:prstGeom>
          <a:noFill/>
          <a:ln/>
        </p:spPr>
        <p:txBody>
          <a:bodyPr wrap="none" lIns="0" tIns="0" rIns="0" bIns="0" rtlCol="0" anchor="t"/>
          <a:lstStyle/>
          <a:p>
            <a:pPr algn="ctr">
              <a:lnSpc>
                <a:spcPts val="1917"/>
              </a:lnSpc>
            </a:pPr>
            <a:r>
              <a:rPr lang="en-US" sz="2800" dirty="0">
                <a:solidFill>
                  <a:srgbClr val="3B3535"/>
                </a:solidFill>
                <a:latin typeface="Red Hat Text" pitchFamily="34" charset="0"/>
                <a:ea typeface="Red Hat Text" pitchFamily="34" charset="-122"/>
                <a:cs typeface="Red Hat Text" pitchFamily="34" charset="-120"/>
              </a:rPr>
              <a:t>2</a:t>
            </a:r>
            <a:endParaRPr lang="en-US" sz="2800" dirty="0"/>
          </a:p>
        </p:txBody>
      </p:sp>
      <p:sp>
        <p:nvSpPr>
          <p:cNvPr id="12" name="Text 10"/>
          <p:cNvSpPr/>
          <p:nvPr/>
        </p:nvSpPr>
        <p:spPr>
          <a:xfrm>
            <a:off x="4691559" y="2703314"/>
            <a:ext cx="2330549" cy="514350"/>
          </a:xfrm>
          <a:prstGeom prst="rect">
            <a:avLst/>
          </a:prstGeom>
          <a:noFill/>
          <a:ln/>
        </p:spPr>
        <p:txBody>
          <a:bodyPr wrap="square" lIns="0" tIns="0" rIns="0" bIns="0" rtlCol="0" anchor="t"/>
          <a:lstStyle/>
          <a:p>
            <a:pPr>
              <a:lnSpc>
                <a:spcPts val="2000"/>
              </a:lnSpc>
            </a:pPr>
            <a:r>
              <a:rPr lang="en-US" sz="2000" dirty="0">
                <a:solidFill>
                  <a:srgbClr val="3B3535"/>
                </a:solidFill>
                <a:latin typeface="Red Hat Text" pitchFamily="34" charset="0"/>
                <a:ea typeface="Red Hat Text" pitchFamily="34" charset="-122"/>
                <a:cs typeface="Red Hat Text" pitchFamily="34" charset="-120"/>
              </a:rPr>
              <a:t>Algorithm Scans Database</a:t>
            </a:r>
            <a:endParaRPr lang="en-US" sz="2000" dirty="0"/>
          </a:p>
        </p:txBody>
      </p:sp>
      <p:sp>
        <p:nvSpPr>
          <p:cNvPr id="13" name="Text 11"/>
          <p:cNvSpPr/>
          <p:nvPr/>
        </p:nvSpPr>
        <p:spPr>
          <a:xfrm>
            <a:off x="4691559" y="3252787"/>
            <a:ext cx="2330549" cy="839391"/>
          </a:xfrm>
          <a:prstGeom prst="rect">
            <a:avLst/>
          </a:prstGeom>
          <a:noFill/>
          <a:ln/>
        </p:spPr>
        <p:txBody>
          <a:bodyPr wrap="square" lIns="0" tIns="0" rIns="0" bIns="0" rtlCol="0" anchor="t"/>
          <a:lstStyle/>
          <a:p>
            <a:pPr>
              <a:lnSpc>
                <a:spcPts val="2167"/>
              </a:lnSpc>
            </a:pPr>
            <a:r>
              <a:rPr lang="en-US" dirty="0">
                <a:solidFill>
                  <a:srgbClr val="3B3535"/>
                </a:solidFill>
                <a:latin typeface="Roboto Light" pitchFamily="34" charset="0"/>
                <a:ea typeface="Roboto Light" pitchFamily="34" charset="-122"/>
                <a:cs typeface="Roboto Light" pitchFamily="34" charset="-120"/>
              </a:rPr>
              <a:t>System analyzes all existing listings using fuzzy matching and location proximity</a:t>
            </a:r>
            <a:endParaRPr lang="en-US" dirty="0"/>
          </a:p>
        </p:txBody>
      </p:sp>
      <p:sp>
        <p:nvSpPr>
          <p:cNvPr id="14" name="Shape 12"/>
          <p:cNvSpPr/>
          <p:nvPr/>
        </p:nvSpPr>
        <p:spPr>
          <a:xfrm>
            <a:off x="3114676" y="3799682"/>
            <a:ext cx="524669" cy="19050"/>
          </a:xfrm>
          <a:prstGeom prst="roundRect">
            <a:avLst>
              <a:gd name="adj" fmla="val 137723"/>
            </a:avLst>
          </a:prstGeom>
          <a:solidFill>
            <a:srgbClr val="D9CECE"/>
          </a:solidFill>
          <a:ln/>
        </p:spPr>
      </p:sp>
      <p:sp>
        <p:nvSpPr>
          <p:cNvPr id="15" name="Shape 13"/>
          <p:cNvSpPr/>
          <p:nvPr/>
        </p:nvSpPr>
        <p:spPr>
          <a:xfrm>
            <a:off x="3620294" y="3612456"/>
            <a:ext cx="393502" cy="393502"/>
          </a:xfrm>
          <a:prstGeom prst="roundRect">
            <a:avLst>
              <a:gd name="adj" fmla="val 6667"/>
            </a:avLst>
          </a:prstGeom>
          <a:solidFill>
            <a:srgbClr val="F3E8E8"/>
          </a:solidFill>
          <a:ln/>
        </p:spPr>
      </p:sp>
      <p:sp>
        <p:nvSpPr>
          <p:cNvPr id="16" name="Text 14"/>
          <p:cNvSpPr/>
          <p:nvPr/>
        </p:nvSpPr>
        <p:spPr>
          <a:xfrm>
            <a:off x="3693617" y="3739854"/>
            <a:ext cx="246857" cy="308570"/>
          </a:xfrm>
          <a:prstGeom prst="rect">
            <a:avLst/>
          </a:prstGeom>
          <a:noFill/>
          <a:ln/>
        </p:spPr>
        <p:txBody>
          <a:bodyPr wrap="none" lIns="0" tIns="0" rIns="0" bIns="0" rtlCol="0" anchor="t"/>
          <a:lstStyle/>
          <a:p>
            <a:pPr algn="ctr">
              <a:lnSpc>
                <a:spcPts val="1917"/>
              </a:lnSpc>
            </a:pPr>
            <a:r>
              <a:rPr lang="en-US" sz="2800" dirty="0">
                <a:solidFill>
                  <a:srgbClr val="3B3535"/>
                </a:solidFill>
                <a:latin typeface="Red Hat Text" pitchFamily="34" charset="0"/>
                <a:ea typeface="Red Hat Text" pitchFamily="34" charset="-122"/>
                <a:cs typeface="Red Hat Text" pitchFamily="34" charset="-120"/>
              </a:rPr>
              <a:t>3</a:t>
            </a:r>
            <a:endParaRPr lang="en-US" sz="2800" dirty="0"/>
          </a:p>
        </p:txBody>
      </p:sp>
      <p:sp>
        <p:nvSpPr>
          <p:cNvPr id="17" name="Text 15"/>
          <p:cNvSpPr/>
          <p:nvPr/>
        </p:nvSpPr>
        <p:spPr>
          <a:xfrm>
            <a:off x="884833" y="3672483"/>
            <a:ext cx="2057698" cy="257175"/>
          </a:xfrm>
          <a:prstGeom prst="rect">
            <a:avLst/>
          </a:prstGeom>
          <a:noFill/>
          <a:ln/>
        </p:spPr>
        <p:txBody>
          <a:bodyPr wrap="none" lIns="0" tIns="0" rIns="0" bIns="0" rtlCol="0" anchor="t"/>
          <a:lstStyle/>
          <a:p>
            <a:pPr algn="r">
              <a:lnSpc>
                <a:spcPts val="2000"/>
              </a:lnSpc>
            </a:pPr>
            <a:r>
              <a:rPr lang="en-US" sz="2000" dirty="0">
                <a:solidFill>
                  <a:srgbClr val="3B3535"/>
                </a:solidFill>
                <a:latin typeface="Red Hat Text" pitchFamily="34" charset="0"/>
                <a:ea typeface="Red Hat Text" pitchFamily="34" charset="-122"/>
                <a:cs typeface="Red Hat Text" pitchFamily="34" charset="-120"/>
              </a:rPr>
              <a:t>Matches Generated</a:t>
            </a:r>
            <a:endParaRPr lang="en-US" sz="2000" dirty="0"/>
          </a:p>
        </p:txBody>
      </p:sp>
      <p:sp>
        <p:nvSpPr>
          <p:cNvPr id="18" name="Text 16"/>
          <p:cNvSpPr/>
          <p:nvPr/>
        </p:nvSpPr>
        <p:spPr>
          <a:xfrm>
            <a:off x="618674" y="4018907"/>
            <a:ext cx="2330450" cy="839391"/>
          </a:xfrm>
          <a:prstGeom prst="rect">
            <a:avLst/>
          </a:prstGeom>
          <a:noFill/>
          <a:ln/>
        </p:spPr>
        <p:txBody>
          <a:bodyPr wrap="square" lIns="0" tIns="0" rIns="0" bIns="0" rtlCol="0" anchor="t"/>
          <a:lstStyle/>
          <a:p>
            <a:pPr algn="r">
              <a:lnSpc>
                <a:spcPts val="2167"/>
              </a:lnSpc>
            </a:pPr>
            <a:r>
              <a:rPr lang="en-US" dirty="0">
                <a:solidFill>
                  <a:srgbClr val="3B3535"/>
                </a:solidFill>
                <a:latin typeface="Roboto Light" pitchFamily="34" charset="0"/>
                <a:ea typeface="Roboto Light" pitchFamily="34" charset="-122"/>
                <a:cs typeface="Roboto Light" pitchFamily="34" charset="-120"/>
              </a:rPr>
              <a:t>Top potential matches ranked by relevance score and displayed to user</a:t>
            </a:r>
            <a:endParaRPr lang="en-US" dirty="0"/>
          </a:p>
        </p:txBody>
      </p:sp>
      <p:sp>
        <p:nvSpPr>
          <p:cNvPr id="19" name="Shape 17"/>
          <p:cNvSpPr/>
          <p:nvPr/>
        </p:nvSpPr>
        <p:spPr>
          <a:xfrm>
            <a:off x="3994746" y="4768850"/>
            <a:ext cx="524669" cy="19050"/>
          </a:xfrm>
          <a:prstGeom prst="roundRect">
            <a:avLst>
              <a:gd name="adj" fmla="val 137723"/>
            </a:avLst>
          </a:prstGeom>
          <a:solidFill>
            <a:srgbClr val="D9CECE"/>
          </a:solidFill>
          <a:ln/>
        </p:spPr>
      </p:sp>
      <p:sp>
        <p:nvSpPr>
          <p:cNvPr id="20" name="Shape 18"/>
          <p:cNvSpPr/>
          <p:nvPr/>
        </p:nvSpPr>
        <p:spPr>
          <a:xfrm>
            <a:off x="3620294" y="4581624"/>
            <a:ext cx="393502" cy="393502"/>
          </a:xfrm>
          <a:prstGeom prst="roundRect">
            <a:avLst>
              <a:gd name="adj" fmla="val 6667"/>
            </a:avLst>
          </a:prstGeom>
          <a:solidFill>
            <a:srgbClr val="F3E8E8"/>
          </a:solidFill>
          <a:ln/>
        </p:spPr>
      </p:sp>
      <p:sp>
        <p:nvSpPr>
          <p:cNvPr id="21" name="Text 19"/>
          <p:cNvSpPr/>
          <p:nvPr/>
        </p:nvSpPr>
        <p:spPr>
          <a:xfrm>
            <a:off x="3693617" y="4704013"/>
            <a:ext cx="246857" cy="308570"/>
          </a:xfrm>
          <a:prstGeom prst="rect">
            <a:avLst/>
          </a:prstGeom>
          <a:noFill/>
          <a:ln/>
        </p:spPr>
        <p:txBody>
          <a:bodyPr wrap="none" lIns="0" tIns="0" rIns="0" bIns="0" rtlCol="0" anchor="t"/>
          <a:lstStyle/>
          <a:p>
            <a:pPr algn="ctr">
              <a:lnSpc>
                <a:spcPts val="1917"/>
              </a:lnSpc>
            </a:pPr>
            <a:r>
              <a:rPr lang="en-US" sz="2800" dirty="0">
                <a:solidFill>
                  <a:srgbClr val="3B3535"/>
                </a:solidFill>
                <a:latin typeface="Red Hat Text" pitchFamily="34" charset="0"/>
                <a:ea typeface="Red Hat Text" pitchFamily="34" charset="-122"/>
                <a:cs typeface="Red Hat Text" pitchFamily="34" charset="-120"/>
              </a:rPr>
              <a:t>4</a:t>
            </a:r>
            <a:endParaRPr lang="en-US" sz="2800" dirty="0"/>
          </a:p>
        </p:txBody>
      </p:sp>
      <p:sp>
        <p:nvSpPr>
          <p:cNvPr id="22" name="Text 20"/>
          <p:cNvSpPr/>
          <p:nvPr/>
        </p:nvSpPr>
        <p:spPr>
          <a:xfrm>
            <a:off x="4691559" y="4641652"/>
            <a:ext cx="2057698" cy="257175"/>
          </a:xfrm>
          <a:prstGeom prst="rect">
            <a:avLst/>
          </a:prstGeom>
          <a:noFill/>
          <a:ln/>
        </p:spPr>
        <p:txBody>
          <a:bodyPr wrap="none" lIns="0" tIns="0" rIns="0" bIns="0" rtlCol="0" anchor="t"/>
          <a:lstStyle/>
          <a:p>
            <a:pPr>
              <a:lnSpc>
                <a:spcPts val="2000"/>
              </a:lnSpc>
            </a:pPr>
            <a:r>
              <a:rPr lang="en-US" sz="2000" dirty="0">
                <a:solidFill>
                  <a:srgbClr val="3B3535"/>
                </a:solidFill>
                <a:latin typeface="Red Hat Text" pitchFamily="34" charset="0"/>
                <a:ea typeface="Red Hat Text" pitchFamily="34" charset="-122"/>
                <a:cs typeface="Red Hat Text" pitchFamily="34" charset="-120"/>
              </a:rPr>
              <a:t>User Connects</a:t>
            </a:r>
            <a:endParaRPr lang="en-US" sz="2000" dirty="0"/>
          </a:p>
        </p:txBody>
      </p:sp>
      <p:sp>
        <p:nvSpPr>
          <p:cNvPr id="23" name="Text 21"/>
          <p:cNvSpPr/>
          <p:nvPr/>
        </p:nvSpPr>
        <p:spPr>
          <a:xfrm>
            <a:off x="4691557" y="4975126"/>
            <a:ext cx="2330549" cy="839391"/>
          </a:xfrm>
          <a:prstGeom prst="rect">
            <a:avLst/>
          </a:prstGeom>
          <a:noFill/>
          <a:ln/>
        </p:spPr>
        <p:txBody>
          <a:bodyPr wrap="square" lIns="0" tIns="0" rIns="0" bIns="0" rtlCol="0" anchor="t"/>
          <a:lstStyle/>
          <a:p>
            <a:pPr>
              <a:lnSpc>
                <a:spcPts val="2167"/>
              </a:lnSpc>
            </a:pPr>
            <a:r>
              <a:rPr lang="en-US" dirty="0">
                <a:solidFill>
                  <a:srgbClr val="3B3535"/>
                </a:solidFill>
                <a:latin typeface="Roboto Light" pitchFamily="34" charset="0"/>
                <a:ea typeface="Roboto Light" pitchFamily="34" charset="-122"/>
                <a:cs typeface="Roboto Light" pitchFamily="34" charset="-120"/>
              </a:rPr>
              <a:t>Student initiates secure chat with potential match to verify ownership</a:t>
            </a:r>
            <a:endParaRPr lang="en-US" dirty="0"/>
          </a:p>
        </p:txBody>
      </p:sp>
      <p:pic>
        <p:nvPicPr>
          <p:cNvPr id="24" name="Image 0" descr="preencoded.png"/>
          <p:cNvPicPr>
            <a:picLocks noChangeAspect="1"/>
          </p:cNvPicPr>
          <p:nvPr/>
        </p:nvPicPr>
        <p:blipFill>
          <a:blip r:embed="rId3"/>
          <a:stretch>
            <a:fillRect/>
          </a:stretch>
        </p:blipFill>
        <p:spPr>
          <a:xfrm>
            <a:off x="7448847" y="1326952"/>
            <a:ext cx="4131072" cy="4131072"/>
          </a:xfrm>
          <a:prstGeom prst="rect">
            <a:avLst/>
          </a:prstGeom>
        </p:spPr>
      </p:pic>
      <p:sp>
        <p:nvSpPr>
          <p:cNvPr id="25" name="Rectangle 24">
            <a:extLst>
              <a:ext uri="{FF2B5EF4-FFF2-40B4-BE49-F238E27FC236}">
                <a16:creationId xmlns:a16="http://schemas.microsoft.com/office/drawing/2014/main" id="{561667ED-4410-43E0-A6FF-4740DE65E7A7}"/>
              </a:ext>
            </a:extLst>
          </p:cNvPr>
          <p:cNvSpPr/>
          <p:nvPr/>
        </p:nvSpPr>
        <p:spPr>
          <a:xfrm>
            <a:off x="10685929" y="6454588"/>
            <a:ext cx="1506071" cy="3191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893698" y="0"/>
            <a:ext cx="4298302" cy="6858000"/>
          </a:xfrm>
          <a:prstGeom prst="rect">
            <a:avLst/>
          </a:prstGeom>
        </p:spPr>
      </p:pic>
      <p:sp>
        <p:nvSpPr>
          <p:cNvPr id="3" name="Text 0"/>
          <p:cNvSpPr/>
          <p:nvPr/>
        </p:nvSpPr>
        <p:spPr>
          <a:xfrm>
            <a:off x="698104" y="587176"/>
            <a:ext cx="5107483" cy="586681"/>
          </a:xfrm>
          <a:prstGeom prst="rect">
            <a:avLst/>
          </a:prstGeom>
          <a:noFill/>
          <a:ln/>
        </p:spPr>
        <p:txBody>
          <a:bodyPr wrap="none" lIns="0" tIns="0" rIns="0" bIns="0" rtlCol="0" anchor="t"/>
          <a:lstStyle/>
          <a:p>
            <a:pPr>
              <a:lnSpc>
                <a:spcPts val="4583"/>
              </a:lnSpc>
            </a:pPr>
            <a:r>
              <a:rPr lang="en-US" sz="4400" b="1" dirty="0">
                <a:solidFill>
                  <a:srgbClr val="1F1E1E"/>
                </a:solidFill>
                <a:latin typeface="Red Hat Text" pitchFamily="34" charset="0"/>
                <a:ea typeface="Red Hat Text" pitchFamily="34" charset="-122"/>
                <a:cs typeface="Red Hat Text" pitchFamily="34" charset="-120"/>
              </a:rPr>
              <a:t>Future </a:t>
            </a:r>
            <a:r>
              <a:rPr lang="en-US" sz="4400" b="1" dirty="0" err="1">
                <a:solidFill>
                  <a:srgbClr val="1F1E1E"/>
                </a:solidFill>
                <a:latin typeface="Red Hat Text" pitchFamily="34" charset="0"/>
                <a:ea typeface="Red Hat Text" pitchFamily="34" charset="-122"/>
                <a:cs typeface="Red Hat Text" pitchFamily="34" charset="-120"/>
              </a:rPr>
              <a:t>Enchancement</a:t>
            </a:r>
            <a:endParaRPr lang="en-US" sz="4400" b="1" dirty="0"/>
          </a:p>
        </p:txBody>
      </p:sp>
      <p:sp>
        <p:nvSpPr>
          <p:cNvPr id="10" name="Text 7"/>
          <p:cNvSpPr/>
          <p:nvPr/>
        </p:nvSpPr>
        <p:spPr>
          <a:xfrm>
            <a:off x="400668" y="1994952"/>
            <a:ext cx="4189994" cy="3635279"/>
          </a:xfrm>
          <a:prstGeom prst="rect">
            <a:avLst/>
          </a:prstGeom>
          <a:noFill/>
          <a:ln/>
        </p:spPr>
        <p:txBody>
          <a:bodyPr wrap="none" lIns="0" tIns="0" rIns="0" bIns="0" rtlCol="0" anchor="t"/>
          <a:lstStyle/>
          <a:p>
            <a:pPr>
              <a:lnSpc>
                <a:spcPct val="150000"/>
              </a:lnSpc>
              <a:buFont typeface="+mj-lt"/>
              <a:buAutoNum type="arabicPeriod"/>
            </a:pPr>
            <a:r>
              <a:rPr lang="en-US" sz="3000" dirty="0"/>
              <a:t>Mobile Application Development</a:t>
            </a:r>
          </a:p>
          <a:p>
            <a:pPr>
              <a:lnSpc>
                <a:spcPct val="150000"/>
              </a:lnSpc>
              <a:buFont typeface="+mj-lt"/>
              <a:buAutoNum type="arabicPeriod"/>
            </a:pPr>
            <a:r>
              <a:rPr lang="en-US" sz="3000" dirty="0"/>
              <a:t>AI-Based Image Recognition</a:t>
            </a:r>
          </a:p>
          <a:p>
            <a:pPr>
              <a:lnSpc>
                <a:spcPct val="150000"/>
              </a:lnSpc>
              <a:buFont typeface="+mj-lt"/>
              <a:buAutoNum type="arabicPeriod"/>
            </a:pPr>
            <a:r>
              <a:rPr lang="en-US" sz="3000" dirty="0"/>
              <a:t>Integration with Campus ID and CCTV Systems</a:t>
            </a:r>
          </a:p>
          <a:p>
            <a:pPr>
              <a:lnSpc>
                <a:spcPct val="150000"/>
              </a:lnSpc>
              <a:buFont typeface="+mj-lt"/>
              <a:buAutoNum type="arabicPeriod"/>
            </a:pPr>
            <a:r>
              <a:rPr lang="en-US" sz="3000" dirty="0"/>
              <a:t>Voice Assistant and Multilingual Support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668834"/>
            <a:ext cx="4693742" cy="586681"/>
          </a:xfrm>
          <a:prstGeom prst="rect">
            <a:avLst/>
          </a:prstGeom>
          <a:noFill/>
          <a:ln/>
        </p:spPr>
        <p:txBody>
          <a:bodyPr wrap="none" lIns="0" tIns="0" rIns="0" bIns="0" rtlCol="0" anchor="t"/>
          <a:lstStyle/>
          <a:p>
            <a:pPr>
              <a:lnSpc>
                <a:spcPts val="4583"/>
              </a:lnSpc>
            </a:pPr>
            <a:r>
              <a:rPr lang="en-US" sz="4400" b="1" dirty="0">
                <a:solidFill>
                  <a:srgbClr val="1F1E1E"/>
                </a:solidFill>
                <a:latin typeface="Red Hat Text" pitchFamily="34" charset="0"/>
                <a:ea typeface="Red Hat Text" pitchFamily="34" charset="-122"/>
                <a:cs typeface="Red Hat Text" pitchFamily="34" charset="-120"/>
              </a:rPr>
              <a:t>Key Takeaways</a:t>
            </a:r>
            <a:endParaRPr lang="en-US" sz="4400" b="1" dirty="0"/>
          </a:p>
        </p:txBody>
      </p:sp>
      <p:sp>
        <p:nvSpPr>
          <p:cNvPr id="3" name="Shape 1"/>
          <p:cNvSpPr/>
          <p:nvPr/>
        </p:nvSpPr>
        <p:spPr>
          <a:xfrm>
            <a:off x="698103" y="1654473"/>
            <a:ext cx="3465612" cy="2088555"/>
          </a:xfrm>
          <a:prstGeom prst="roundRect">
            <a:avLst>
              <a:gd name="adj" fmla="val 1433"/>
            </a:avLst>
          </a:prstGeom>
          <a:solidFill>
            <a:srgbClr val="F3E8E8"/>
          </a:solidFill>
          <a:ln/>
        </p:spPr>
      </p:sp>
      <p:sp>
        <p:nvSpPr>
          <p:cNvPr id="4" name="Text 2"/>
          <p:cNvSpPr/>
          <p:nvPr/>
        </p:nvSpPr>
        <p:spPr>
          <a:xfrm>
            <a:off x="897533" y="1853903"/>
            <a:ext cx="2346821" cy="293291"/>
          </a:xfrm>
          <a:prstGeom prst="rect">
            <a:avLst/>
          </a:prstGeom>
          <a:noFill/>
          <a:ln/>
        </p:spPr>
        <p:txBody>
          <a:bodyPr wrap="none" lIns="0" tIns="0" rIns="0" bIns="0" rtlCol="0" anchor="t"/>
          <a:lstStyle/>
          <a:p>
            <a:pPr>
              <a:lnSpc>
                <a:spcPts val="2292"/>
              </a:lnSpc>
            </a:pPr>
            <a:r>
              <a:rPr lang="en-US" sz="2000" dirty="0">
                <a:solidFill>
                  <a:srgbClr val="3B3535"/>
                </a:solidFill>
                <a:latin typeface="Red Hat Text" pitchFamily="34" charset="0"/>
                <a:ea typeface="Red Hat Text" pitchFamily="34" charset="-122"/>
                <a:cs typeface="Red Hat Text" pitchFamily="34" charset="-120"/>
              </a:rPr>
              <a:t>Campus Impact</a:t>
            </a:r>
            <a:endParaRPr lang="en-US" sz="2000" dirty="0"/>
          </a:p>
        </p:txBody>
      </p:sp>
      <p:sp>
        <p:nvSpPr>
          <p:cNvPr id="5" name="Text 3"/>
          <p:cNvSpPr/>
          <p:nvPr/>
        </p:nvSpPr>
        <p:spPr>
          <a:xfrm>
            <a:off x="897533" y="2266851"/>
            <a:ext cx="3066753" cy="1276747"/>
          </a:xfrm>
          <a:prstGeom prst="rect">
            <a:avLst/>
          </a:prstGeom>
          <a:noFill/>
          <a:ln/>
        </p:spPr>
        <p:txBody>
          <a:bodyPr wrap="square" lIns="0" tIns="0" rIns="0" bIns="0" rtlCol="0" anchor="t"/>
          <a:lstStyle/>
          <a:p>
            <a:pPr>
              <a:lnSpc>
                <a:spcPts val="2500"/>
              </a:lnSpc>
            </a:pPr>
            <a:r>
              <a:rPr lang="en-US" sz="1600" dirty="0">
                <a:solidFill>
                  <a:srgbClr val="3B3535"/>
                </a:solidFill>
                <a:latin typeface="Roboto Light" pitchFamily="34" charset="0"/>
                <a:ea typeface="Roboto Light" pitchFamily="34" charset="-122"/>
                <a:cs typeface="Roboto Light" pitchFamily="34" charset="-120"/>
              </a:rPr>
              <a:t>Transformed how students report and recover lost items, creating a more connected campus community</a:t>
            </a:r>
            <a:endParaRPr lang="en-US" sz="1600" dirty="0"/>
          </a:p>
        </p:txBody>
      </p:sp>
      <p:sp>
        <p:nvSpPr>
          <p:cNvPr id="6" name="Shape 4"/>
          <p:cNvSpPr/>
          <p:nvPr/>
        </p:nvSpPr>
        <p:spPr>
          <a:xfrm>
            <a:off x="4363144" y="1654473"/>
            <a:ext cx="3465612" cy="2088555"/>
          </a:xfrm>
          <a:prstGeom prst="roundRect">
            <a:avLst>
              <a:gd name="adj" fmla="val 1433"/>
            </a:avLst>
          </a:prstGeom>
          <a:solidFill>
            <a:srgbClr val="F3E8E8"/>
          </a:solidFill>
          <a:ln/>
        </p:spPr>
      </p:sp>
      <p:sp>
        <p:nvSpPr>
          <p:cNvPr id="7" name="Text 5"/>
          <p:cNvSpPr/>
          <p:nvPr/>
        </p:nvSpPr>
        <p:spPr>
          <a:xfrm>
            <a:off x="4562575" y="1853903"/>
            <a:ext cx="2346821" cy="293291"/>
          </a:xfrm>
          <a:prstGeom prst="rect">
            <a:avLst/>
          </a:prstGeom>
          <a:noFill/>
          <a:ln/>
        </p:spPr>
        <p:txBody>
          <a:bodyPr wrap="none" lIns="0" tIns="0" rIns="0" bIns="0" rtlCol="0" anchor="t"/>
          <a:lstStyle/>
          <a:p>
            <a:pPr>
              <a:lnSpc>
                <a:spcPts val="2292"/>
              </a:lnSpc>
            </a:pPr>
            <a:r>
              <a:rPr lang="en-US" sz="2000" dirty="0">
                <a:solidFill>
                  <a:srgbClr val="3B3535"/>
                </a:solidFill>
                <a:latin typeface="Red Hat Text" pitchFamily="34" charset="0"/>
                <a:ea typeface="Red Hat Text" pitchFamily="34" charset="-122"/>
                <a:cs typeface="Red Hat Text" pitchFamily="34" charset="-120"/>
              </a:rPr>
              <a:t>Technical Growth</a:t>
            </a:r>
            <a:endParaRPr lang="en-US" sz="2000" dirty="0"/>
          </a:p>
        </p:txBody>
      </p:sp>
      <p:sp>
        <p:nvSpPr>
          <p:cNvPr id="8" name="Text 6"/>
          <p:cNvSpPr/>
          <p:nvPr/>
        </p:nvSpPr>
        <p:spPr>
          <a:xfrm>
            <a:off x="4562574" y="2266851"/>
            <a:ext cx="3066753" cy="1276747"/>
          </a:xfrm>
          <a:prstGeom prst="rect">
            <a:avLst/>
          </a:prstGeom>
          <a:noFill/>
          <a:ln/>
        </p:spPr>
        <p:txBody>
          <a:bodyPr wrap="square" lIns="0" tIns="0" rIns="0" bIns="0" rtlCol="0" anchor="t"/>
          <a:lstStyle/>
          <a:p>
            <a:pPr>
              <a:lnSpc>
                <a:spcPts val="2500"/>
              </a:lnSpc>
            </a:pPr>
            <a:r>
              <a:rPr lang="en-US" sz="1600" dirty="0">
                <a:solidFill>
                  <a:srgbClr val="3B3535"/>
                </a:solidFill>
                <a:latin typeface="Roboto Light" pitchFamily="34" charset="0"/>
                <a:ea typeface="Roboto Light" pitchFamily="34" charset="-122"/>
                <a:cs typeface="Roboto Light" pitchFamily="34" charset="-120"/>
              </a:rPr>
              <a:t>Gained real-world experience building full-stack applications with React, Spring Boot, MySQL, and RESTful APIs</a:t>
            </a:r>
            <a:endParaRPr lang="en-US" sz="1600" dirty="0"/>
          </a:p>
        </p:txBody>
      </p:sp>
      <p:sp>
        <p:nvSpPr>
          <p:cNvPr id="9" name="Shape 7"/>
          <p:cNvSpPr/>
          <p:nvPr/>
        </p:nvSpPr>
        <p:spPr>
          <a:xfrm>
            <a:off x="8028186" y="1654473"/>
            <a:ext cx="3465711" cy="2088555"/>
          </a:xfrm>
          <a:prstGeom prst="roundRect">
            <a:avLst>
              <a:gd name="adj" fmla="val 1433"/>
            </a:avLst>
          </a:prstGeom>
          <a:solidFill>
            <a:srgbClr val="F3E8E8"/>
          </a:solidFill>
          <a:ln/>
        </p:spPr>
      </p:sp>
      <p:sp>
        <p:nvSpPr>
          <p:cNvPr id="10" name="Text 8"/>
          <p:cNvSpPr/>
          <p:nvPr/>
        </p:nvSpPr>
        <p:spPr>
          <a:xfrm>
            <a:off x="8227616" y="1853903"/>
            <a:ext cx="2346821" cy="293291"/>
          </a:xfrm>
          <a:prstGeom prst="rect">
            <a:avLst/>
          </a:prstGeom>
          <a:noFill/>
          <a:ln/>
        </p:spPr>
        <p:txBody>
          <a:bodyPr wrap="none" lIns="0" tIns="0" rIns="0" bIns="0" rtlCol="0" anchor="t"/>
          <a:lstStyle/>
          <a:p>
            <a:pPr>
              <a:lnSpc>
                <a:spcPts val="2292"/>
              </a:lnSpc>
            </a:pPr>
            <a:r>
              <a:rPr lang="en-US" sz="2000" dirty="0">
                <a:solidFill>
                  <a:srgbClr val="3B3535"/>
                </a:solidFill>
                <a:latin typeface="Red Hat Text" pitchFamily="34" charset="0"/>
                <a:ea typeface="Red Hat Text" pitchFamily="34" charset="-122"/>
                <a:cs typeface="Red Hat Text" pitchFamily="34" charset="-120"/>
              </a:rPr>
              <a:t>Problem Solving</a:t>
            </a:r>
            <a:endParaRPr lang="en-US" sz="2000" dirty="0"/>
          </a:p>
        </p:txBody>
      </p:sp>
      <p:sp>
        <p:nvSpPr>
          <p:cNvPr id="11" name="Text 9"/>
          <p:cNvSpPr/>
          <p:nvPr/>
        </p:nvSpPr>
        <p:spPr>
          <a:xfrm>
            <a:off x="8227616" y="2266851"/>
            <a:ext cx="3066852" cy="957560"/>
          </a:xfrm>
          <a:prstGeom prst="rect">
            <a:avLst/>
          </a:prstGeom>
          <a:noFill/>
          <a:ln/>
        </p:spPr>
        <p:txBody>
          <a:bodyPr wrap="square" lIns="0" tIns="0" rIns="0" bIns="0" rtlCol="0" anchor="t"/>
          <a:lstStyle/>
          <a:p>
            <a:pPr>
              <a:lnSpc>
                <a:spcPts val="2500"/>
              </a:lnSpc>
            </a:pPr>
            <a:r>
              <a:rPr lang="en-US" sz="1600" dirty="0">
                <a:solidFill>
                  <a:srgbClr val="3B3535"/>
                </a:solidFill>
                <a:latin typeface="Roboto Light" pitchFamily="34" charset="0"/>
                <a:ea typeface="Roboto Light" pitchFamily="34" charset="-122"/>
                <a:cs typeface="Roboto Light" pitchFamily="34" charset="-120"/>
              </a:rPr>
              <a:t>Applied design thinking to solve a genuine campus need with innovative technology solutions</a:t>
            </a:r>
            <a:endParaRPr lang="en-US" sz="1600" dirty="0"/>
          </a:p>
        </p:txBody>
      </p:sp>
      <p:sp>
        <p:nvSpPr>
          <p:cNvPr id="12" name="Shape 10"/>
          <p:cNvSpPr/>
          <p:nvPr/>
        </p:nvSpPr>
        <p:spPr>
          <a:xfrm>
            <a:off x="698104" y="4067041"/>
            <a:ext cx="10795793" cy="31254"/>
          </a:xfrm>
          <a:prstGeom prst="rect">
            <a:avLst/>
          </a:prstGeom>
          <a:solidFill>
            <a:srgbClr val="3B3535">
              <a:alpha val="50000"/>
            </a:srgbClr>
          </a:solidFill>
          <a:ln/>
        </p:spPr>
      </p:sp>
      <p:sp>
        <p:nvSpPr>
          <p:cNvPr id="13" name="Text 11"/>
          <p:cNvSpPr/>
          <p:nvPr/>
        </p:nvSpPr>
        <p:spPr>
          <a:xfrm>
            <a:off x="698104" y="4397375"/>
            <a:ext cx="9387483" cy="1173361"/>
          </a:xfrm>
          <a:prstGeom prst="rect">
            <a:avLst/>
          </a:prstGeom>
          <a:noFill/>
          <a:ln/>
        </p:spPr>
        <p:txBody>
          <a:bodyPr wrap="none" lIns="0" tIns="0" rIns="0" bIns="0" rtlCol="0" anchor="t"/>
          <a:lstStyle/>
          <a:p>
            <a:pPr>
              <a:lnSpc>
                <a:spcPts val="9208"/>
              </a:lnSpc>
            </a:pPr>
            <a:r>
              <a:rPr lang="en-US" sz="8000" dirty="0">
                <a:solidFill>
                  <a:srgbClr val="1F1E1E"/>
                </a:solidFill>
                <a:latin typeface="Red Hat Text" pitchFamily="34" charset="0"/>
                <a:ea typeface="Red Hat Text" pitchFamily="34" charset="-122"/>
                <a:cs typeface="Red Hat Text" pitchFamily="34" charset="-120"/>
              </a:rPr>
              <a:t>Thank You!</a:t>
            </a:r>
            <a:endParaRPr lang="en-US" sz="8000" dirty="0"/>
          </a:p>
        </p:txBody>
      </p:sp>
      <p:sp>
        <p:nvSpPr>
          <p:cNvPr id="14" name="Text 12"/>
          <p:cNvSpPr/>
          <p:nvPr/>
        </p:nvSpPr>
        <p:spPr>
          <a:xfrm>
            <a:off x="698104" y="5869881"/>
            <a:ext cx="10795793" cy="319187"/>
          </a:xfrm>
          <a:prstGeom prst="rect">
            <a:avLst/>
          </a:prstGeom>
          <a:noFill/>
          <a:ln/>
        </p:spPr>
        <p:txBody>
          <a:bodyPr wrap="none" lIns="0" tIns="0" rIns="0" bIns="0" rtlCol="0" anchor="t"/>
          <a:lstStyle/>
          <a:p>
            <a:pPr>
              <a:lnSpc>
                <a:spcPts val="2500"/>
              </a:lnSpc>
            </a:pPr>
            <a:r>
              <a:rPr lang="en-US" sz="1600" dirty="0">
                <a:solidFill>
                  <a:srgbClr val="3B3535"/>
                </a:solidFill>
                <a:latin typeface="Roboto Light" pitchFamily="34" charset="0"/>
                <a:ea typeface="Roboto Light" pitchFamily="34" charset="-122"/>
                <a:cs typeface="Roboto Light" pitchFamily="34" charset="-120"/>
              </a:rPr>
              <a:t>Questions and feedback welcome</a:t>
            </a:r>
            <a:endParaRPr lang="en-US" sz="1600" dirty="0"/>
          </a:p>
        </p:txBody>
      </p:sp>
      <p:sp>
        <p:nvSpPr>
          <p:cNvPr id="15" name="Rectangle 14">
            <a:extLst>
              <a:ext uri="{FF2B5EF4-FFF2-40B4-BE49-F238E27FC236}">
                <a16:creationId xmlns:a16="http://schemas.microsoft.com/office/drawing/2014/main" id="{96FB55FA-F44A-4439-BB72-8985FC282B6E}"/>
              </a:ext>
            </a:extLst>
          </p:cNvPr>
          <p:cNvSpPr/>
          <p:nvPr/>
        </p:nvSpPr>
        <p:spPr>
          <a:xfrm>
            <a:off x="10685929" y="6454588"/>
            <a:ext cx="1506071" cy="3191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97533" y="977205"/>
            <a:ext cx="4693742" cy="586681"/>
          </a:xfrm>
          <a:prstGeom prst="rect">
            <a:avLst/>
          </a:prstGeom>
          <a:noFill/>
          <a:ln/>
        </p:spPr>
        <p:txBody>
          <a:bodyPr wrap="none" lIns="0" tIns="0" rIns="0" bIns="0" rtlCol="0" anchor="t"/>
          <a:lstStyle/>
          <a:p>
            <a:pPr>
              <a:lnSpc>
                <a:spcPts val="4583"/>
              </a:lnSpc>
            </a:pPr>
            <a:r>
              <a:rPr lang="en-US" sz="5400" b="1" dirty="0">
                <a:solidFill>
                  <a:srgbClr val="1F1E1E"/>
                </a:solidFill>
                <a:latin typeface="Red Hat Text" pitchFamily="34" charset="0"/>
                <a:ea typeface="Red Hat Text" pitchFamily="34" charset="-122"/>
                <a:cs typeface="Red Hat Text" pitchFamily="34" charset="-120"/>
              </a:rPr>
              <a:t>Agenda</a:t>
            </a:r>
            <a:endParaRPr lang="en-US" sz="5400" b="1" dirty="0"/>
          </a:p>
        </p:txBody>
      </p:sp>
      <p:sp>
        <p:nvSpPr>
          <p:cNvPr id="3" name="Text 1"/>
          <p:cNvSpPr/>
          <p:nvPr/>
        </p:nvSpPr>
        <p:spPr>
          <a:xfrm>
            <a:off x="698103" y="2476302"/>
            <a:ext cx="199430" cy="249337"/>
          </a:xfrm>
          <a:prstGeom prst="rect">
            <a:avLst/>
          </a:prstGeom>
          <a:noFill/>
          <a:ln/>
        </p:spPr>
        <p:txBody>
          <a:bodyPr wrap="none" lIns="0" tIns="0" rIns="0" bIns="0" rtlCol="0" anchor="t"/>
          <a:lstStyle/>
          <a:p>
            <a:pPr>
              <a:lnSpc>
                <a:spcPts val="2500"/>
              </a:lnSpc>
            </a:pPr>
            <a:r>
              <a:rPr lang="en-US" dirty="0">
                <a:solidFill>
                  <a:srgbClr val="3B3535"/>
                </a:solidFill>
                <a:latin typeface="Red Hat Text Light" pitchFamily="34" charset="0"/>
                <a:ea typeface="Red Hat Text Light" pitchFamily="34" charset="-122"/>
                <a:cs typeface="Red Hat Text Light" pitchFamily="34" charset="-120"/>
              </a:rPr>
              <a:t>01</a:t>
            </a:r>
            <a:endParaRPr lang="en-US" dirty="0"/>
          </a:p>
        </p:txBody>
      </p:sp>
      <p:sp>
        <p:nvSpPr>
          <p:cNvPr id="4" name="Shape 2"/>
          <p:cNvSpPr/>
          <p:nvPr/>
        </p:nvSpPr>
        <p:spPr>
          <a:xfrm>
            <a:off x="698103" y="2789932"/>
            <a:ext cx="3465612" cy="25400"/>
          </a:xfrm>
          <a:prstGeom prst="rect">
            <a:avLst/>
          </a:prstGeom>
          <a:solidFill>
            <a:srgbClr val="F5A3A3"/>
          </a:solidFill>
          <a:ln/>
        </p:spPr>
      </p:sp>
      <p:sp>
        <p:nvSpPr>
          <p:cNvPr id="5" name="Text 3"/>
          <p:cNvSpPr/>
          <p:nvPr/>
        </p:nvSpPr>
        <p:spPr>
          <a:xfrm>
            <a:off x="698104" y="2940447"/>
            <a:ext cx="2346821" cy="293291"/>
          </a:xfrm>
          <a:prstGeom prst="rect">
            <a:avLst/>
          </a:prstGeom>
          <a:noFill/>
          <a:ln/>
        </p:spPr>
        <p:txBody>
          <a:bodyPr wrap="none" lIns="0" tIns="0" rIns="0" bIns="0" rtlCol="0" anchor="t"/>
          <a:lstStyle/>
          <a:p>
            <a:pPr>
              <a:lnSpc>
                <a:spcPts val="2292"/>
              </a:lnSpc>
            </a:pPr>
            <a:r>
              <a:rPr lang="en-US" sz="2400" dirty="0">
                <a:solidFill>
                  <a:srgbClr val="3B3535"/>
                </a:solidFill>
                <a:latin typeface="Red Hat Text" pitchFamily="34" charset="0"/>
                <a:ea typeface="Red Hat Text" pitchFamily="34" charset="-122"/>
                <a:cs typeface="Red Hat Text" pitchFamily="34" charset="-120"/>
              </a:rPr>
              <a:t>Project Overview</a:t>
            </a:r>
            <a:endParaRPr lang="en-US" sz="2400" dirty="0"/>
          </a:p>
        </p:txBody>
      </p:sp>
      <p:sp>
        <p:nvSpPr>
          <p:cNvPr id="6" name="Text 4"/>
          <p:cNvSpPr/>
          <p:nvPr/>
        </p:nvSpPr>
        <p:spPr>
          <a:xfrm>
            <a:off x="698103" y="3353395"/>
            <a:ext cx="3465612" cy="319187"/>
          </a:xfrm>
          <a:prstGeom prst="rect">
            <a:avLst/>
          </a:prstGeom>
          <a:noFill/>
          <a:ln/>
        </p:spPr>
        <p:txBody>
          <a:bodyPr wrap="none" lIns="0" tIns="0" rIns="0" bIns="0" rtlCol="0" anchor="t"/>
          <a:lstStyle/>
          <a:p>
            <a:pPr>
              <a:lnSpc>
                <a:spcPts val="2500"/>
              </a:lnSpc>
            </a:pPr>
            <a:r>
              <a:rPr lang="en-US" dirty="0">
                <a:solidFill>
                  <a:srgbClr val="3B3535"/>
                </a:solidFill>
                <a:latin typeface="Roboto Light" pitchFamily="34" charset="0"/>
                <a:ea typeface="Roboto Light" pitchFamily="34" charset="-122"/>
                <a:cs typeface="Roboto Light" pitchFamily="34" charset="-120"/>
              </a:rPr>
              <a:t>Problem, solution, and outcomes</a:t>
            </a:r>
            <a:endParaRPr lang="en-US" dirty="0"/>
          </a:p>
        </p:txBody>
      </p:sp>
      <p:sp>
        <p:nvSpPr>
          <p:cNvPr id="7" name="Text 5"/>
          <p:cNvSpPr/>
          <p:nvPr/>
        </p:nvSpPr>
        <p:spPr>
          <a:xfrm>
            <a:off x="4363144" y="2476302"/>
            <a:ext cx="199430" cy="249337"/>
          </a:xfrm>
          <a:prstGeom prst="rect">
            <a:avLst/>
          </a:prstGeom>
          <a:noFill/>
          <a:ln/>
        </p:spPr>
        <p:txBody>
          <a:bodyPr wrap="none" lIns="0" tIns="0" rIns="0" bIns="0" rtlCol="0" anchor="t"/>
          <a:lstStyle/>
          <a:p>
            <a:pPr>
              <a:lnSpc>
                <a:spcPts val="2500"/>
              </a:lnSpc>
            </a:pPr>
            <a:r>
              <a:rPr lang="en-US" dirty="0">
                <a:solidFill>
                  <a:srgbClr val="3B3535"/>
                </a:solidFill>
                <a:latin typeface="Red Hat Text Light" pitchFamily="34" charset="0"/>
                <a:ea typeface="Red Hat Text Light" pitchFamily="34" charset="-122"/>
                <a:cs typeface="Red Hat Text Light" pitchFamily="34" charset="-120"/>
              </a:rPr>
              <a:t>02</a:t>
            </a:r>
            <a:endParaRPr lang="en-US" dirty="0"/>
          </a:p>
        </p:txBody>
      </p:sp>
      <p:sp>
        <p:nvSpPr>
          <p:cNvPr id="8" name="Shape 6"/>
          <p:cNvSpPr/>
          <p:nvPr/>
        </p:nvSpPr>
        <p:spPr>
          <a:xfrm>
            <a:off x="4363144" y="2789932"/>
            <a:ext cx="3465612" cy="25400"/>
          </a:xfrm>
          <a:prstGeom prst="rect">
            <a:avLst/>
          </a:prstGeom>
          <a:solidFill>
            <a:srgbClr val="F5A3A3"/>
          </a:solidFill>
          <a:ln/>
        </p:spPr>
      </p:sp>
      <p:sp>
        <p:nvSpPr>
          <p:cNvPr id="9" name="Text 7"/>
          <p:cNvSpPr/>
          <p:nvPr/>
        </p:nvSpPr>
        <p:spPr>
          <a:xfrm>
            <a:off x="4363145" y="2940447"/>
            <a:ext cx="2346821" cy="293291"/>
          </a:xfrm>
          <a:prstGeom prst="rect">
            <a:avLst/>
          </a:prstGeom>
          <a:noFill/>
          <a:ln/>
        </p:spPr>
        <p:txBody>
          <a:bodyPr wrap="none" lIns="0" tIns="0" rIns="0" bIns="0" rtlCol="0" anchor="t"/>
          <a:lstStyle/>
          <a:p>
            <a:pPr>
              <a:lnSpc>
                <a:spcPts val="2292"/>
              </a:lnSpc>
            </a:pPr>
            <a:r>
              <a:rPr lang="en-US" sz="2400" dirty="0">
                <a:solidFill>
                  <a:srgbClr val="3B3535"/>
                </a:solidFill>
                <a:latin typeface="Red Hat Text" pitchFamily="34" charset="0"/>
                <a:ea typeface="Red Hat Text" pitchFamily="34" charset="-122"/>
                <a:cs typeface="Red Hat Text" pitchFamily="34" charset="-120"/>
              </a:rPr>
              <a:t>Technology Stack</a:t>
            </a:r>
            <a:endParaRPr lang="en-US" sz="2400" dirty="0"/>
          </a:p>
        </p:txBody>
      </p:sp>
      <p:sp>
        <p:nvSpPr>
          <p:cNvPr id="10" name="Text 8"/>
          <p:cNvSpPr/>
          <p:nvPr/>
        </p:nvSpPr>
        <p:spPr>
          <a:xfrm>
            <a:off x="4363144" y="3353395"/>
            <a:ext cx="3465612" cy="319187"/>
          </a:xfrm>
          <a:prstGeom prst="rect">
            <a:avLst/>
          </a:prstGeom>
          <a:noFill/>
          <a:ln/>
        </p:spPr>
        <p:txBody>
          <a:bodyPr wrap="none" lIns="0" tIns="0" rIns="0" bIns="0" rtlCol="0" anchor="t"/>
          <a:lstStyle/>
          <a:p>
            <a:pPr>
              <a:lnSpc>
                <a:spcPts val="2500"/>
              </a:lnSpc>
            </a:pPr>
            <a:r>
              <a:rPr lang="en-US" dirty="0">
                <a:solidFill>
                  <a:srgbClr val="3B3535"/>
                </a:solidFill>
                <a:latin typeface="Roboto Light" pitchFamily="34" charset="0"/>
                <a:ea typeface="Roboto Light" pitchFamily="34" charset="-122"/>
                <a:cs typeface="Roboto Light" pitchFamily="34" charset="-120"/>
              </a:rPr>
              <a:t>Tools and frameworks used</a:t>
            </a:r>
            <a:endParaRPr lang="en-US" dirty="0"/>
          </a:p>
        </p:txBody>
      </p:sp>
      <p:sp>
        <p:nvSpPr>
          <p:cNvPr id="11" name="Text 9"/>
          <p:cNvSpPr/>
          <p:nvPr/>
        </p:nvSpPr>
        <p:spPr>
          <a:xfrm>
            <a:off x="8028186" y="2476302"/>
            <a:ext cx="199430" cy="249337"/>
          </a:xfrm>
          <a:prstGeom prst="rect">
            <a:avLst/>
          </a:prstGeom>
          <a:noFill/>
          <a:ln/>
        </p:spPr>
        <p:txBody>
          <a:bodyPr wrap="none" lIns="0" tIns="0" rIns="0" bIns="0" rtlCol="0" anchor="t"/>
          <a:lstStyle/>
          <a:p>
            <a:pPr>
              <a:lnSpc>
                <a:spcPts val="2500"/>
              </a:lnSpc>
            </a:pPr>
            <a:r>
              <a:rPr lang="en-US" dirty="0">
                <a:solidFill>
                  <a:srgbClr val="3B3535"/>
                </a:solidFill>
                <a:latin typeface="Red Hat Text Light" pitchFamily="34" charset="0"/>
                <a:ea typeface="Red Hat Text Light" pitchFamily="34" charset="-122"/>
                <a:cs typeface="Red Hat Text Light" pitchFamily="34" charset="-120"/>
              </a:rPr>
              <a:t>03</a:t>
            </a:r>
            <a:endParaRPr lang="en-US" dirty="0"/>
          </a:p>
        </p:txBody>
      </p:sp>
      <p:sp>
        <p:nvSpPr>
          <p:cNvPr id="12" name="Shape 10"/>
          <p:cNvSpPr/>
          <p:nvPr/>
        </p:nvSpPr>
        <p:spPr>
          <a:xfrm>
            <a:off x="8028186" y="2789932"/>
            <a:ext cx="3465711" cy="25400"/>
          </a:xfrm>
          <a:prstGeom prst="rect">
            <a:avLst/>
          </a:prstGeom>
          <a:solidFill>
            <a:srgbClr val="F5A3A3"/>
          </a:solidFill>
          <a:ln/>
        </p:spPr>
      </p:sp>
      <p:sp>
        <p:nvSpPr>
          <p:cNvPr id="13" name="Text 11"/>
          <p:cNvSpPr/>
          <p:nvPr/>
        </p:nvSpPr>
        <p:spPr>
          <a:xfrm>
            <a:off x="8028186" y="2940447"/>
            <a:ext cx="2346821" cy="293291"/>
          </a:xfrm>
          <a:prstGeom prst="rect">
            <a:avLst/>
          </a:prstGeom>
          <a:noFill/>
          <a:ln/>
        </p:spPr>
        <p:txBody>
          <a:bodyPr wrap="none" lIns="0" tIns="0" rIns="0" bIns="0" rtlCol="0" anchor="t"/>
          <a:lstStyle/>
          <a:p>
            <a:pPr>
              <a:lnSpc>
                <a:spcPts val="2292"/>
              </a:lnSpc>
            </a:pPr>
            <a:r>
              <a:rPr lang="en-US" sz="2400" dirty="0">
                <a:solidFill>
                  <a:srgbClr val="3B3535"/>
                </a:solidFill>
                <a:latin typeface="Red Hat Text" pitchFamily="34" charset="0"/>
                <a:ea typeface="Red Hat Text" pitchFamily="34" charset="-122"/>
                <a:cs typeface="Red Hat Text" pitchFamily="34" charset="-120"/>
              </a:rPr>
              <a:t>Core Features</a:t>
            </a:r>
            <a:endParaRPr lang="en-US" sz="2400" dirty="0"/>
          </a:p>
        </p:txBody>
      </p:sp>
      <p:sp>
        <p:nvSpPr>
          <p:cNvPr id="14" name="Text 12"/>
          <p:cNvSpPr/>
          <p:nvPr/>
        </p:nvSpPr>
        <p:spPr>
          <a:xfrm>
            <a:off x="8028186" y="3353395"/>
            <a:ext cx="3465711" cy="319187"/>
          </a:xfrm>
          <a:prstGeom prst="rect">
            <a:avLst/>
          </a:prstGeom>
          <a:noFill/>
          <a:ln/>
        </p:spPr>
        <p:txBody>
          <a:bodyPr wrap="none" lIns="0" tIns="0" rIns="0" bIns="0" rtlCol="0" anchor="t"/>
          <a:lstStyle/>
          <a:p>
            <a:pPr>
              <a:lnSpc>
                <a:spcPts val="2500"/>
              </a:lnSpc>
            </a:pPr>
            <a:r>
              <a:rPr lang="en-US" dirty="0">
                <a:solidFill>
                  <a:srgbClr val="3B3535"/>
                </a:solidFill>
                <a:latin typeface="Roboto Light" pitchFamily="34" charset="0"/>
                <a:ea typeface="Roboto Light" pitchFamily="34" charset="-122"/>
                <a:cs typeface="Roboto Light" pitchFamily="34" charset="-120"/>
              </a:rPr>
              <a:t>Key modules and functionality</a:t>
            </a:r>
            <a:endParaRPr lang="en-US" dirty="0"/>
          </a:p>
        </p:txBody>
      </p:sp>
      <p:sp>
        <p:nvSpPr>
          <p:cNvPr id="15" name="Text 13"/>
          <p:cNvSpPr/>
          <p:nvPr/>
        </p:nvSpPr>
        <p:spPr>
          <a:xfrm>
            <a:off x="698103" y="4021534"/>
            <a:ext cx="199430" cy="249337"/>
          </a:xfrm>
          <a:prstGeom prst="rect">
            <a:avLst/>
          </a:prstGeom>
          <a:noFill/>
          <a:ln/>
        </p:spPr>
        <p:txBody>
          <a:bodyPr wrap="none" lIns="0" tIns="0" rIns="0" bIns="0" rtlCol="0" anchor="t"/>
          <a:lstStyle/>
          <a:p>
            <a:pPr>
              <a:lnSpc>
                <a:spcPts val="2500"/>
              </a:lnSpc>
            </a:pPr>
            <a:r>
              <a:rPr lang="en-US" dirty="0">
                <a:solidFill>
                  <a:srgbClr val="3B3535"/>
                </a:solidFill>
                <a:latin typeface="Red Hat Text Light" pitchFamily="34" charset="0"/>
                <a:ea typeface="Red Hat Text Light" pitchFamily="34" charset="-122"/>
                <a:cs typeface="Red Hat Text Light" pitchFamily="34" charset="-120"/>
              </a:rPr>
              <a:t>04</a:t>
            </a:r>
            <a:endParaRPr lang="en-US" dirty="0"/>
          </a:p>
        </p:txBody>
      </p:sp>
      <p:sp>
        <p:nvSpPr>
          <p:cNvPr id="16" name="Shape 14"/>
          <p:cNvSpPr/>
          <p:nvPr/>
        </p:nvSpPr>
        <p:spPr>
          <a:xfrm>
            <a:off x="698103" y="4335165"/>
            <a:ext cx="5298182" cy="25400"/>
          </a:xfrm>
          <a:prstGeom prst="rect">
            <a:avLst/>
          </a:prstGeom>
          <a:solidFill>
            <a:srgbClr val="F5A3A3"/>
          </a:solidFill>
          <a:ln/>
        </p:spPr>
      </p:sp>
      <p:sp>
        <p:nvSpPr>
          <p:cNvPr id="17" name="Text 15"/>
          <p:cNvSpPr/>
          <p:nvPr/>
        </p:nvSpPr>
        <p:spPr>
          <a:xfrm>
            <a:off x="698104" y="4485680"/>
            <a:ext cx="2346821" cy="293291"/>
          </a:xfrm>
          <a:prstGeom prst="rect">
            <a:avLst/>
          </a:prstGeom>
          <a:noFill/>
          <a:ln/>
        </p:spPr>
        <p:txBody>
          <a:bodyPr wrap="none" lIns="0" tIns="0" rIns="0" bIns="0" rtlCol="0" anchor="t"/>
          <a:lstStyle/>
          <a:p>
            <a:pPr>
              <a:lnSpc>
                <a:spcPts val="2292"/>
              </a:lnSpc>
            </a:pPr>
            <a:r>
              <a:rPr lang="en-US" sz="2400" dirty="0">
                <a:solidFill>
                  <a:srgbClr val="3B3535"/>
                </a:solidFill>
                <a:latin typeface="Red Hat Text" pitchFamily="34" charset="0"/>
                <a:ea typeface="Red Hat Text" pitchFamily="34" charset="-122"/>
                <a:cs typeface="Red Hat Text" pitchFamily="34" charset="-120"/>
              </a:rPr>
              <a:t>Implementation</a:t>
            </a:r>
            <a:endParaRPr lang="en-US" sz="2400" dirty="0"/>
          </a:p>
        </p:txBody>
      </p:sp>
      <p:sp>
        <p:nvSpPr>
          <p:cNvPr id="18" name="Text 16"/>
          <p:cNvSpPr/>
          <p:nvPr/>
        </p:nvSpPr>
        <p:spPr>
          <a:xfrm>
            <a:off x="698103" y="4898628"/>
            <a:ext cx="5298182" cy="319187"/>
          </a:xfrm>
          <a:prstGeom prst="rect">
            <a:avLst/>
          </a:prstGeom>
          <a:noFill/>
          <a:ln/>
        </p:spPr>
        <p:txBody>
          <a:bodyPr wrap="none" lIns="0" tIns="0" rIns="0" bIns="0" rtlCol="0" anchor="t"/>
          <a:lstStyle/>
          <a:p>
            <a:pPr>
              <a:lnSpc>
                <a:spcPts val="2500"/>
              </a:lnSpc>
            </a:pPr>
            <a:r>
              <a:rPr lang="en-US" dirty="0">
                <a:solidFill>
                  <a:srgbClr val="3B3535"/>
                </a:solidFill>
                <a:latin typeface="Roboto Light" pitchFamily="34" charset="0"/>
                <a:ea typeface="Roboto Light" pitchFamily="34" charset="-122"/>
                <a:cs typeface="Roboto Light" pitchFamily="34" charset="-120"/>
              </a:rPr>
              <a:t>Development journey</a:t>
            </a:r>
            <a:endParaRPr lang="en-US" dirty="0"/>
          </a:p>
        </p:txBody>
      </p:sp>
      <p:sp>
        <p:nvSpPr>
          <p:cNvPr id="19" name="Text 17"/>
          <p:cNvSpPr/>
          <p:nvPr/>
        </p:nvSpPr>
        <p:spPr>
          <a:xfrm>
            <a:off x="6195715" y="4021534"/>
            <a:ext cx="199430" cy="249337"/>
          </a:xfrm>
          <a:prstGeom prst="rect">
            <a:avLst/>
          </a:prstGeom>
          <a:noFill/>
          <a:ln/>
        </p:spPr>
        <p:txBody>
          <a:bodyPr wrap="none" lIns="0" tIns="0" rIns="0" bIns="0" rtlCol="0" anchor="t"/>
          <a:lstStyle/>
          <a:p>
            <a:pPr>
              <a:lnSpc>
                <a:spcPts val="2500"/>
              </a:lnSpc>
            </a:pPr>
            <a:r>
              <a:rPr lang="en-US" dirty="0">
                <a:solidFill>
                  <a:srgbClr val="3B3535"/>
                </a:solidFill>
                <a:latin typeface="Red Hat Text Light" pitchFamily="34" charset="0"/>
                <a:ea typeface="Red Hat Text Light" pitchFamily="34" charset="-122"/>
                <a:cs typeface="Red Hat Text Light" pitchFamily="34" charset="-120"/>
              </a:rPr>
              <a:t>05</a:t>
            </a:r>
            <a:endParaRPr lang="en-US" dirty="0"/>
          </a:p>
        </p:txBody>
      </p:sp>
      <p:sp>
        <p:nvSpPr>
          <p:cNvPr id="20" name="Shape 18"/>
          <p:cNvSpPr/>
          <p:nvPr/>
        </p:nvSpPr>
        <p:spPr>
          <a:xfrm>
            <a:off x="6195715" y="4335165"/>
            <a:ext cx="5298182" cy="25400"/>
          </a:xfrm>
          <a:prstGeom prst="rect">
            <a:avLst/>
          </a:prstGeom>
          <a:solidFill>
            <a:srgbClr val="F5A3A3"/>
          </a:solidFill>
          <a:ln/>
        </p:spPr>
      </p:sp>
      <p:sp>
        <p:nvSpPr>
          <p:cNvPr id="21" name="Text 19"/>
          <p:cNvSpPr/>
          <p:nvPr/>
        </p:nvSpPr>
        <p:spPr>
          <a:xfrm>
            <a:off x="6195715" y="4485680"/>
            <a:ext cx="2346821" cy="293291"/>
          </a:xfrm>
          <a:prstGeom prst="rect">
            <a:avLst/>
          </a:prstGeom>
          <a:noFill/>
          <a:ln/>
        </p:spPr>
        <p:txBody>
          <a:bodyPr wrap="none" lIns="0" tIns="0" rIns="0" bIns="0" rtlCol="0" anchor="t"/>
          <a:lstStyle/>
          <a:p>
            <a:pPr>
              <a:lnSpc>
                <a:spcPts val="2292"/>
              </a:lnSpc>
            </a:pPr>
            <a:r>
              <a:rPr lang="en-US" sz="2400" dirty="0">
                <a:solidFill>
                  <a:srgbClr val="3B3535"/>
                </a:solidFill>
                <a:latin typeface="Red Hat Text" pitchFamily="34" charset="0"/>
                <a:ea typeface="Red Hat Text" pitchFamily="34" charset="-122"/>
                <a:cs typeface="Red Hat Text" pitchFamily="34" charset="-120"/>
              </a:rPr>
              <a:t>Conclusion</a:t>
            </a:r>
            <a:endParaRPr lang="en-US" sz="2400" dirty="0"/>
          </a:p>
        </p:txBody>
      </p:sp>
      <p:sp>
        <p:nvSpPr>
          <p:cNvPr id="22" name="Text 20"/>
          <p:cNvSpPr/>
          <p:nvPr/>
        </p:nvSpPr>
        <p:spPr>
          <a:xfrm>
            <a:off x="6195715" y="4898628"/>
            <a:ext cx="5298182" cy="319187"/>
          </a:xfrm>
          <a:prstGeom prst="rect">
            <a:avLst/>
          </a:prstGeom>
          <a:noFill/>
          <a:ln/>
        </p:spPr>
        <p:txBody>
          <a:bodyPr wrap="none" lIns="0" tIns="0" rIns="0" bIns="0" rtlCol="0" anchor="t"/>
          <a:lstStyle/>
          <a:p>
            <a:pPr>
              <a:lnSpc>
                <a:spcPts val="2500"/>
              </a:lnSpc>
            </a:pPr>
            <a:r>
              <a:rPr lang="en-US" dirty="0">
                <a:solidFill>
                  <a:srgbClr val="3B3535"/>
                </a:solidFill>
                <a:latin typeface="Roboto Light" pitchFamily="34" charset="0"/>
                <a:ea typeface="Roboto Light" pitchFamily="34" charset="-122"/>
                <a:cs typeface="Roboto Light" pitchFamily="34" charset="-120"/>
              </a:rPr>
              <a:t>Results and learnings</a:t>
            </a:r>
            <a:endParaRPr lang="en-US" dirty="0"/>
          </a:p>
        </p:txBody>
      </p:sp>
      <p:sp>
        <p:nvSpPr>
          <p:cNvPr id="23" name="Rectangle 22">
            <a:extLst>
              <a:ext uri="{FF2B5EF4-FFF2-40B4-BE49-F238E27FC236}">
                <a16:creationId xmlns:a16="http://schemas.microsoft.com/office/drawing/2014/main" id="{2EF7A75C-D1B4-43F2-A032-C85B7ED81620}"/>
              </a:ext>
            </a:extLst>
          </p:cNvPr>
          <p:cNvSpPr/>
          <p:nvPr/>
        </p:nvSpPr>
        <p:spPr>
          <a:xfrm>
            <a:off x="10685929" y="6454588"/>
            <a:ext cx="1506071" cy="3191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2650" y="563570"/>
            <a:ext cx="4241998" cy="530126"/>
          </a:xfrm>
          <a:prstGeom prst="rect">
            <a:avLst/>
          </a:prstGeom>
          <a:noFill/>
          <a:ln/>
        </p:spPr>
        <p:txBody>
          <a:bodyPr wrap="none" lIns="0" tIns="0" rIns="0" bIns="0" rtlCol="0" anchor="t"/>
          <a:lstStyle/>
          <a:p>
            <a:pPr>
              <a:lnSpc>
                <a:spcPts val="4167"/>
              </a:lnSpc>
            </a:pPr>
            <a:r>
              <a:rPr lang="en-US" sz="4800" b="1" dirty="0">
                <a:solidFill>
                  <a:srgbClr val="1F1E1E"/>
                </a:solidFill>
                <a:latin typeface="Red Hat Text" pitchFamily="34" charset="0"/>
                <a:ea typeface="Red Hat Text" pitchFamily="34" charset="-122"/>
                <a:cs typeface="Arial" panose="020B0604020202020204" pitchFamily="34" charset="0"/>
              </a:rPr>
              <a:t>The Challenge</a:t>
            </a:r>
            <a:endParaRPr lang="en-US" sz="4800" b="1" dirty="0"/>
          </a:p>
        </p:txBody>
      </p:sp>
      <p:sp>
        <p:nvSpPr>
          <p:cNvPr id="3" name="Text 1"/>
          <p:cNvSpPr/>
          <p:nvPr/>
        </p:nvSpPr>
        <p:spPr>
          <a:xfrm>
            <a:off x="702650" y="1418140"/>
            <a:ext cx="2545159" cy="318095"/>
          </a:xfrm>
          <a:prstGeom prst="rect">
            <a:avLst/>
          </a:prstGeom>
          <a:noFill/>
          <a:ln/>
        </p:spPr>
        <p:txBody>
          <a:bodyPr wrap="none" lIns="0" tIns="0" rIns="0" bIns="0" rtlCol="0" anchor="t"/>
          <a:lstStyle/>
          <a:p>
            <a:pPr>
              <a:lnSpc>
                <a:spcPts val="2500"/>
              </a:lnSpc>
            </a:pPr>
            <a:r>
              <a:rPr lang="en-US" sz="2800" dirty="0">
                <a:solidFill>
                  <a:srgbClr val="1F1E1E"/>
                </a:solidFill>
                <a:latin typeface="Red Hat Text" pitchFamily="34" charset="0"/>
                <a:ea typeface="Red Hat Text" pitchFamily="34" charset="-122"/>
                <a:cs typeface="Arial" panose="020B0604020202020204" pitchFamily="34" charset="0"/>
              </a:rPr>
              <a:t>The Problem</a:t>
            </a:r>
            <a:endParaRPr lang="en-US" sz="2800" dirty="0"/>
          </a:p>
        </p:txBody>
      </p:sp>
      <p:sp>
        <p:nvSpPr>
          <p:cNvPr id="4" name="Text 2"/>
          <p:cNvSpPr/>
          <p:nvPr/>
        </p:nvSpPr>
        <p:spPr>
          <a:xfrm>
            <a:off x="702650" y="2182468"/>
            <a:ext cx="5245199" cy="1442144"/>
          </a:xfrm>
          <a:prstGeom prst="rect">
            <a:avLst/>
          </a:prstGeom>
          <a:noFill/>
          <a:ln/>
        </p:spPr>
        <p:txBody>
          <a:bodyPr wrap="square" lIns="0" tIns="0" rIns="0" bIns="0" rtlCol="0" anchor="t"/>
          <a:lstStyle/>
          <a:p>
            <a:pPr algn="just">
              <a:lnSpc>
                <a:spcPts val="2250"/>
              </a:lnSpc>
            </a:pPr>
            <a:r>
              <a:rPr lang="en-US" dirty="0">
                <a:solidFill>
                  <a:srgbClr val="3B3535"/>
                </a:solidFill>
                <a:latin typeface="Roboto Light" pitchFamily="34" charset="0"/>
                <a:ea typeface="Roboto Light" pitchFamily="34" charset="-122"/>
                <a:cs typeface="Arial" panose="020B0604020202020204" pitchFamily="34" charset="0"/>
              </a:rPr>
              <a:t>Every College, students lose countless items across campus phones, laptops, wallets, textbooks, and keys. Traditional lost and found systems rely on manual processes: checking bulletin boards, calling security offices, or hoping someone posts on social media.</a:t>
            </a:r>
            <a:endParaRPr lang="en-US" dirty="0"/>
          </a:p>
        </p:txBody>
      </p:sp>
      <p:sp>
        <p:nvSpPr>
          <p:cNvPr id="5" name="Text 3"/>
          <p:cNvSpPr/>
          <p:nvPr/>
        </p:nvSpPr>
        <p:spPr>
          <a:xfrm>
            <a:off x="702651" y="4267151"/>
            <a:ext cx="5196126" cy="576858"/>
          </a:xfrm>
          <a:prstGeom prst="rect">
            <a:avLst/>
          </a:prstGeom>
          <a:noFill/>
          <a:ln/>
        </p:spPr>
        <p:txBody>
          <a:bodyPr wrap="square" lIns="0" tIns="0" rIns="0" bIns="0" rtlCol="0" anchor="t"/>
          <a:lstStyle/>
          <a:p>
            <a:pPr algn="just">
              <a:lnSpc>
                <a:spcPts val="2250"/>
              </a:lnSpc>
            </a:pPr>
            <a:r>
              <a:rPr lang="en-US" dirty="0">
                <a:solidFill>
                  <a:srgbClr val="3B3535"/>
                </a:solidFill>
                <a:latin typeface="Roboto Light" pitchFamily="34" charset="0"/>
                <a:ea typeface="Roboto Light" pitchFamily="34" charset="-122"/>
                <a:cs typeface="Arial" panose="020B0604020202020204" pitchFamily="34" charset="0"/>
              </a:rPr>
              <a:t>This traditional approach leads to frustration, wasted time, and items that never find their way home.</a:t>
            </a:r>
            <a:endParaRPr lang="en-US" dirty="0"/>
          </a:p>
        </p:txBody>
      </p:sp>
      <p:pic>
        <p:nvPicPr>
          <p:cNvPr id="6" name="Image 0" descr="preencoded.png"/>
          <p:cNvPicPr>
            <a:picLocks noChangeAspect="1"/>
          </p:cNvPicPr>
          <p:nvPr/>
        </p:nvPicPr>
        <p:blipFill>
          <a:blip r:embed="rId3"/>
          <a:stretch>
            <a:fillRect/>
          </a:stretch>
        </p:blipFill>
        <p:spPr>
          <a:xfrm>
            <a:off x="6946801" y="1093696"/>
            <a:ext cx="5245199" cy="56222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180409" y="400298"/>
            <a:ext cx="4090293" cy="511274"/>
          </a:xfrm>
          <a:prstGeom prst="rect">
            <a:avLst/>
          </a:prstGeom>
          <a:noFill/>
          <a:ln/>
        </p:spPr>
        <p:txBody>
          <a:bodyPr wrap="none" lIns="0" tIns="0" rIns="0" bIns="0" rtlCol="0" anchor="t"/>
          <a:lstStyle/>
          <a:p>
            <a:pPr>
              <a:lnSpc>
                <a:spcPts val="4000"/>
              </a:lnSpc>
            </a:pPr>
            <a:r>
              <a:rPr lang="en-US" sz="4800" b="1" dirty="0">
                <a:solidFill>
                  <a:srgbClr val="1F1E1E"/>
                </a:solidFill>
                <a:latin typeface="Red Hat Text" pitchFamily="34" charset="0"/>
                <a:ea typeface="Red Hat Text" pitchFamily="34" charset="-122"/>
                <a:cs typeface="Red Hat Text" pitchFamily="34" charset="-120"/>
              </a:rPr>
              <a:t>Our Solution</a:t>
            </a:r>
            <a:endParaRPr lang="en-US" sz="4800" b="1" dirty="0"/>
          </a:p>
        </p:txBody>
      </p:sp>
      <p:sp>
        <p:nvSpPr>
          <p:cNvPr id="4" name="Text 1"/>
          <p:cNvSpPr/>
          <p:nvPr/>
        </p:nvSpPr>
        <p:spPr>
          <a:xfrm>
            <a:off x="5180409" y="1097558"/>
            <a:ext cx="6403181" cy="1112441"/>
          </a:xfrm>
          <a:prstGeom prst="rect">
            <a:avLst/>
          </a:prstGeom>
          <a:noFill/>
          <a:ln/>
        </p:spPr>
        <p:txBody>
          <a:bodyPr wrap="square" lIns="0" tIns="0" rIns="0" bIns="0" rtlCol="0" anchor="t"/>
          <a:lstStyle/>
          <a:p>
            <a:pPr algn="just">
              <a:lnSpc>
                <a:spcPts val="2167"/>
              </a:lnSpc>
            </a:pPr>
            <a:r>
              <a:rPr lang="en-US" sz="1600" dirty="0">
                <a:solidFill>
                  <a:srgbClr val="3B3535"/>
                </a:solidFill>
                <a:latin typeface="Roboto Light" pitchFamily="34" charset="0"/>
                <a:ea typeface="Roboto Light" pitchFamily="34" charset="-122"/>
                <a:cs typeface="Roboto Light" pitchFamily="34" charset="-120"/>
              </a:rPr>
              <a:t>We built a centralized web portal that streamlines the entire lost and found process. Students can quickly post lost or found items with detailed descriptions, photos, and location data. The system then uses intelligent matching algorithms to automatically suggest potential matches between lost and found listings.</a:t>
            </a:r>
            <a:endParaRPr lang="en-US" sz="1600" dirty="0"/>
          </a:p>
        </p:txBody>
      </p:sp>
      <p:sp>
        <p:nvSpPr>
          <p:cNvPr id="5" name="Shape 2"/>
          <p:cNvSpPr/>
          <p:nvPr/>
        </p:nvSpPr>
        <p:spPr>
          <a:xfrm>
            <a:off x="5180409" y="2562026"/>
            <a:ext cx="3114675" cy="2028627"/>
          </a:xfrm>
          <a:prstGeom prst="roundRect">
            <a:avLst>
              <a:gd name="adj" fmla="val 1331"/>
            </a:avLst>
          </a:prstGeom>
          <a:solidFill>
            <a:srgbClr val="F3E8E8"/>
          </a:solidFill>
          <a:ln/>
        </p:spPr>
      </p:sp>
      <p:sp>
        <p:nvSpPr>
          <p:cNvPr id="6" name="Shape 3"/>
          <p:cNvSpPr/>
          <p:nvPr/>
        </p:nvSpPr>
        <p:spPr>
          <a:xfrm>
            <a:off x="5354241" y="2735858"/>
            <a:ext cx="521494" cy="521494"/>
          </a:xfrm>
          <a:prstGeom prst="roundRect">
            <a:avLst>
              <a:gd name="adj" fmla="val 14610399"/>
            </a:avLst>
          </a:prstGeom>
          <a:solidFill>
            <a:srgbClr val="F5A3A3"/>
          </a:solidFill>
          <a:ln/>
        </p:spPr>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7612" y="2879229"/>
            <a:ext cx="234653" cy="234653"/>
          </a:xfrm>
          <a:prstGeom prst="rect">
            <a:avLst/>
          </a:prstGeom>
        </p:spPr>
      </p:pic>
      <p:sp>
        <p:nvSpPr>
          <p:cNvPr id="8" name="Text 4"/>
          <p:cNvSpPr/>
          <p:nvPr/>
        </p:nvSpPr>
        <p:spPr>
          <a:xfrm>
            <a:off x="5354241" y="3361630"/>
            <a:ext cx="2045097" cy="255588"/>
          </a:xfrm>
          <a:prstGeom prst="rect">
            <a:avLst/>
          </a:prstGeom>
          <a:noFill/>
          <a:ln/>
        </p:spPr>
        <p:txBody>
          <a:bodyPr wrap="none" lIns="0" tIns="0" rIns="0" bIns="0" rtlCol="0" anchor="t"/>
          <a:lstStyle/>
          <a:p>
            <a:pPr>
              <a:lnSpc>
                <a:spcPts val="2000"/>
              </a:lnSpc>
            </a:pPr>
            <a:r>
              <a:rPr lang="en-US" dirty="0">
                <a:solidFill>
                  <a:srgbClr val="3B3535"/>
                </a:solidFill>
                <a:latin typeface="Red Hat Text" pitchFamily="34" charset="0"/>
                <a:ea typeface="Red Hat Text" pitchFamily="34" charset="-122"/>
                <a:cs typeface="Red Hat Text" pitchFamily="34" charset="-120"/>
              </a:rPr>
              <a:t>Centralized Listings</a:t>
            </a:r>
            <a:endParaRPr lang="en-US" dirty="0"/>
          </a:p>
        </p:txBody>
      </p:sp>
      <p:sp>
        <p:nvSpPr>
          <p:cNvPr id="9" name="Text 5"/>
          <p:cNvSpPr/>
          <p:nvPr/>
        </p:nvSpPr>
        <p:spPr>
          <a:xfrm>
            <a:off x="5354239" y="3698033"/>
            <a:ext cx="2767013" cy="556220"/>
          </a:xfrm>
          <a:prstGeom prst="rect">
            <a:avLst/>
          </a:prstGeom>
          <a:noFill/>
          <a:ln/>
        </p:spPr>
        <p:txBody>
          <a:bodyPr wrap="square" lIns="0" tIns="0" rIns="0" bIns="0" rtlCol="0" anchor="t"/>
          <a:lstStyle/>
          <a:p>
            <a:pPr>
              <a:lnSpc>
                <a:spcPts val="2167"/>
              </a:lnSpc>
            </a:pPr>
            <a:r>
              <a:rPr lang="en-US" sz="1600" dirty="0">
                <a:solidFill>
                  <a:srgbClr val="3B3535"/>
                </a:solidFill>
                <a:latin typeface="Roboto Light" pitchFamily="34" charset="0"/>
                <a:ea typeface="Roboto Light" pitchFamily="34" charset="-122"/>
                <a:cs typeface="Roboto Light" pitchFamily="34" charset="-120"/>
              </a:rPr>
              <a:t>All campus lost and found items in one searchable database</a:t>
            </a:r>
            <a:endParaRPr lang="en-US" sz="1600" dirty="0"/>
          </a:p>
        </p:txBody>
      </p:sp>
      <p:sp>
        <p:nvSpPr>
          <p:cNvPr id="10" name="Shape 6"/>
          <p:cNvSpPr/>
          <p:nvPr/>
        </p:nvSpPr>
        <p:spPr>
          <a:xfrm>
            <a:off x="8468916" y="2562026"/>
            <a:ext cx="3114675" cy="2009973"/>
          </a:xfrm>
          <a:prstGeom prst="roundRect">
            <a:avLst>
              <a:gd name="adj" fmla="val 1331"/>
            </a:avLst>
          </a:prstGeom>
          <a:solidFill>
            <a:srgbClr val="F3E8E8"/>
          </a:solidFill>
          <a:ln/>
        </p:spPr>
      </p:sp>
      <p:sp>
        <p:nvSpPr>
          <p:cNvPr id="11" name="Shape 7"/>
          <p:cNvSpPr/>
          <p:nvPr/>
        </p:nvSpPr>
        <p:spPr>
          <a:xfrm>
            <a:off x="8642747" y="2735858"/>
            <a:ext cx="521494" cy="521494"/>
          </a:xfrm>
          <a:prstGeom prst="roundRect">
            <a:avLst>
              <a:gd name="adj" fmla="val 14610399"/>
            </a:avLst>
          </a:prstGeom>
          <a:solidFill>
            <a:srgbClr val="F5A3A3"/>
          </a:solidFill>
          <a:ln/>
        </p:spPr>
      </p:sp>
      <p:pic>
        <p:nvPicPr>
          <p:cNvPr id="12"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786119" y="2879229"/>
            <a:ext cx="234653" cy="234653"/>
          </a:xfrm>
          <a:prstGeom prst="rect">
            <a:avLst/>
          </a:prstGeom>
        </p:spPr>
      </p:pic>
      <p:sp>
        <p:nvSpPr>
          <p:cNvPr id="13" name="Text 8"/>
          <p:cNvSpPr/>
          <p:nvPr/>
        </p:nvSpPr>
        <p:spPr>
          <a:xfrm>
            <a:off x="8642747" y="3361630"/>
            <a:ext cx="2045097" cy="255588"/>
          </a:xfrm>
          <a:prstGeom prst="rect">
            <a:avLst/>
          </a:prstGeom>
          <a:noFill/>
          <a:ln/>
        </p:spPr>
        <p:txBody>
          <a:bodyPr wrap="none" lIns="0" tIns="0" rIns="0" bIns="0" rtlCol="0" anchor="t"/>
          <a:lstStyle/>
          <a:p>
            <a:pPr>
              <a:lnSpc>
                <a:spcPts val="2000"/>
              </a:lnSpc>
            </a:pPr>
            <a:r>
              <a:rPr lang="en-US" dirty="0">
                <a:solidFill>
                  <a:srgbClr val="3B3535"/>
                </a:solidFill>
                <a:latin typeface="Red Hat Text" pitchFamily="34" charset="0"/>
                <a:ea typeface="Red Hat Text" pitchFamily="34" charset="-122"/>
                <a:cs typeface="Red Hat Text" pitchFamily="34" charset="-120"/>
              </a:rPr>
              <a:t>Smart Matching</a:t>
            </a:r>
            <a:endParaRPr lang="en-US" dirty="0"/>
          </a:p>
        </p:txBody>
      </p:sp>
      <p:sp>
        <p:nvSpPr>
          <p:cNvPr id="14" name="Text 9"/>
          <p:cNvSpPr/>
          <p:nvPr/>
        </p:nvSpPr>
        <p:spPr>
          <a:xfrm>
            <a:off x="8619655" y="3686771"/>
            <a:ext cx="2767013" cy="556220"/>
          </a:xfrm>
          <a:prstGeom prst="rect">
            <a:avLst/>
          </a:prstGeom>
          <a:noFill/>
          <a:ln/>
        </p:spPr>
        <p:txBody>
          <a:bodyPr wrap="square" lIns="0" tIns="0" rIns="0" bIns="0" rtlCol="0" anchor="t"/>
          <a:lstStyle/>
          <a:p>
            <a:pPr>
              <a:lnSpc>
                <a:spcPts val="2167"/>
              </a:lnSpc>
            </a:pPr>
            <a:r>
              <a:rPr lang="en-US" sz="1600" dirty="0">
                <a:solidFill>
                  <a:srgbClr val="3B3535"/>
                </a:solidFill>
                <a:latin typeface="Roboto Light" pitchFamily="34" charset="0"/>
                <a:ea typeface="Roboto Light" pitchFamily="34" charset="-122"/>
                <a:cs typeface="Roboto Light" pitchFamily="34" charset="-120"/>
              </a:rPr>
              <a:t>AI-powered suggestions connect items with owners automatically</a:t>
            </a:r>
            <a:endParaRPr lang="en-US" sz="1600" dirty="0"/>
          </a:p>
        </p:txBody>
      </p:sp>
      <p:sp>
        <p:nvSpPr>
          <p:cNvPr id="15" name="Shape 10"/>
          <p:cNvSpPr/>
          <p:nvPr/>
        </p:nvSpPr>
        <p:spPr>
          <a:xfrm>
            <a:off x="5180410" y="4694932"/>
            <a:ext cx="6403181" cy="1680964"/>
          </a:xfrm>
          <a:prstGeom prst="roundRect">
            <a:avLst>
              <a:gd name="adj" fmla="val 1551"/>
            </a:avLst>
          </a:prstGeom>
          <a:solidFill>
            <a:srgbClr val="F3E8E8"/>
          </a:solidFill>
          <a:ln/>
        </p:spPr>
      </p:sp>
      <p:sp>
        <p:nvSpPr>
          <p:cNvPr id="16" name="Shape 11"/>
          <p:cNvSpPr/>
          <p:nvPr/>
        </p:nvSpPr>
        <p:spPr>
          <a:xfrm>
            <a:off x="5354241" y="4868764"/>
            <a:ext cx="521494" cy="521494"/>
          </a:xfrm>
          <a:prstGeom prst="roundRect">
            <a:avLst>
              <a:gd name="adj" fmla="val 14610399"/>
            </a:avLst>
          </a:prstGeom>
          <a:solidFill>
            <a:srgbClr val="F5A3A3"/>
          </a:solidFill>
          <a:ln/>
        </p:spPr>
      </p:sp>
      <p:pic>
        <p:nvPicPr>
          <p:cNvPr id="17"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5497612" y="5012134"/>
            <a:ext cx="234653" cy="234653"/>
          </a:xfrm>
          <a:prstGeom prst="rect">
            <a:avLst/>
          </a:prstGeom>
        </p:spPr>
      </p:pic>
      <p:sp>
        <p:nvSpPr>
          <p:cNvPr id="18" name="Text 12"/>
          <p:cNvSpPr/>
          <p:nvPr/>
        </p:nvSpPr>
        <p:spPr>
          <a:xfrm>
            <a:off x="5354241" y="5564089"/>
            <a:ext cx="2045097" cy="255588"/>
          </a:xfrm>
          <a:prstGeom prst="rect">
            <a:avLst/>
          </a:prstGeom>
          <a:noFill/>
          <a:ln/>
        </p:spPr>
        <p:txBody>
          <a:bodyPr wrap="none" lIns="0" tIns="0" rIns="0" bIns="0" rtlCol="0" anchor="t"/>
          <a:lstStyle/>
          <a:p>
            <a:pPr>
              <a:lnSpc>
                <a:spcPts val="2000"/>
              </a:lnSpc>
            </a:pPr>
            <a:r>
              <a:rPr lang="en-US" dirty="0">
                <a:solidFill>
                  <a:srgbClr val="3B3535"/>
                </a:solidFill>
                <a:latin typeface="Red Hat Text" pitchFamily="34" charset="0"/>
                <a:ea typeface="Red Hat Text" pitchFamily="34" charset="-122"/>
                <a:cs typeface="Red Hat Text" pitchFamily="34" charset="-120"/>
              </a:rPr>
              <a:t>Secure Platform</a:t>
            </a:r>
            <a:endParaRPr lang="en-US" dirty="0"/>
          </a:p>
        </p:txBody>
      </p:sp>
      <p:sp>
        <p:nvSpPr>
          <p:cNvPr id="19" name="Text 13"/>
          <p:cNvSpPr/>
          <p:nvPr/>
        </p:nvSpPr>
        <p:spPr>
          <a:xfrm>
            <a:off x="5354241" y="5923955"/>
            <a:ext cx="6055519" cy="278110"/>
          </a:xfrm>
          <a:prstGeom prst="rect">
            <a:avLst/>
          </a:prstGeom>
          <a:noFill/>
          <a:ln/>
        </p:spPr>
        <p:txBody>
          <a:bodyPr wrap="none" lIns="0" tIns="0" rIns="0" bIns="0" rtlCol="0" anchor="t"/>
          <a:lstStyle/>
          <a:p>
            <a:pPr>
              <a:lnSpc>
                <a:spcPts val="2167"/>
              </a:lnSpc>
            </a:pPr>
            <a:r>
              <a:rPr lang="en-US" sz="1600" dirty="0">
                <a:solidFill>
                  <a:srgbClr val="3B3535"/>
                </a:solidFill>
                <a:latin typeface="Roboto Light" pitchFamily="34" charset="0"/>
                <a:ea typeface="Roboto Light" pitchFamily="34" charset="-122"/>
                <a:cs typeface="Roboto Light" pitchFamily="34" charset="-120"/>
              </a:rPr>
              <a:t>Admin moderation and analytics ensure safety and efficiency</a:t>
            </a:r>
            <a:endParaRPr lang="en-US" sz="1600" dirty="0"/>
          </a:p>
        </p:txBody>
      </p:sp>
      <p:sp>
        <p:nvSpPr>
          <p:cNvPr id="20" name="Rectangle 19">
            <a:extLst>
              <a:ext uri="{FF2B5EF4-FFF2-40B4-BE49-F238E27FC236}">
                <a16:creationId xmlns:a16="http://schemas.microsoft.com/office/drawing/2014/main" id="{BFE44500-0793-4D95-96FF-2958A69CF848}"/>
              </a:ext>
            </a:extLst>
          </p:cNvPr>
          <p:cNvSpPr/>
          <p:nvPr/>
        </p:nvSpPr>
        <p:spPr>
          <a:xfrm>
            <a:off x="10685929" y="6454588"/>
            <a:ext cx="1506071" cy="3191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80120" y="482663"/>
            <a:ext cx="3228281" cy="403523"/>
          </a:xfrm>
          <a:prstGeom prst="rect">
            <a:avLst/>
          </a:prstGeom>
          <a:noFill/>
          <a:ln/>
        </p:spPr>
        <p:txBody>
          <a:bodyPr wrap="none" lIns="0" tIns="0" rIns="0" bIns="0" rtlCol="0" anchor="t"/>
          <a:lstStyle/>
          <a:p>
            <a:pPr>
              <a:lnSpc>
                <a:spcPts val="3167"/>
              </a:lnSpc>
            </a:pPr>
            <a:r>
              <a:rPr lang="en-US" sz="4400" b="1" dirty="0">
                <a:solidFill>
                  <a:srgbClr val="1F1E1E"/>
                </a:solidFill>
                <a:latin typeface="Red Hat Text" pitchFamily="34" charset="0"/>
                <a:ea typeface="Red Hat Text" pitchFamily="34" charset="-122"/>
                <a:cs typeface="Red Hat Text" pitchFamily="34" charset="-120"/>
              </a:rPr>
              <a:t>Technology Stack</a:t>
            </a:r>
            <a:endParaRPr lang="en-US" sz="4400" b="1" dirty="0"/>
          </a:p>
        </p:txBody>
      </p:sp>
      <p:sp>
        <p:nvSpPr>
          <p:cNvPr id="4" name="Text 1"/>
          <p:cNvSpPr/>
          <p:nvPr/>
        </p:nvSpPr>
        <p:spPr>
          <a:xfrm>
            <a:off x="480120" y="1096863"/>
            <a:ext cx="6659761" cy="219472"/>
          </a:xfrm>
          <a:prstGeom prst="rect">
            <a:avLst/>
          </a:prstGeom>
          <a:noFill/>
          <a:ln/>
        </p:spPr>
        <p:txBody>
          <a:bodyPr wrap="none" lIns="0" tIns="0" rIns="0" bIns="0" rtlCol="0" anchor="t"/>
          <a:lstStyle/>
          <a:p>
            <a:pPr>
              <a:lnSpc>
                <a:spcPts val="1708"/>
              </a:lnSpc>
            </a:pPr>
            <a:r>
              <a:rPr lang="en-US" sz="1600" dirty="0">
                <a:solidFill>
                  <a:srgbClr val="3B3535"/>
                </a:solidFill>
                <a:latin typeface="Roboto Light" pitchFamily="34" charset="0"/>
                <a:ea typeface="Roboto Light" pitchFamily="34" charset="-122"/>
                <a:cs typeface="Roboto Light" pitchFamily="34" charset="-120"/>
              </a:rPr>
              <a:t>Built with industry-standard tools and modern frameworks for scalability and performance</a:t>
            </a:r>
            <a:endParaRPr lang="en-US" sz="1600" dirty="0"/>
          </a:p>
        </p:txBody>
      </p:sp>
      <p:sp>
        <p:nvSpPr>
          <p:cNvPr id="6" name="Text 2"/>
          <p:cNvSpPr/>
          <p:nvPr/>
        </p:nvSpPr>
        <p:spPr>
          <a:xfrm>
            <a:off x="1434289" y="2825563"/>
            <a:ext cx="1004111" cy="226405"/>
          </a:xfrm>
          <a:prstGeom prst="rect">
            <a:avLst/>
          </a:prstGeom>
          <a:noFill/>
          <a:ln/>
        </p:spPr>
        <p:txBody>
          <a:bodyPr wrap="none" lIns="0" tIns="0" rIns="0" bIns="0" rtlCol="0" anchor="t"/>
          <a:lstStyle/>
          <a:p>
            <a:pPr>
              <a:lnSpc>
                <a:spcPts val="1583"/>
              </a:lnSpc>
            </a:pPr>
            <a:r>
              <a:rPr lang="en-US" sz="2400" dirty="0">
                <a:solidFill>
                  <a:srgbClr val="3B3535"/>
                </a:solidFill>
                <a:latin typeface="Red Hat Text" pitchFamily="34" charset="0"/>
                <a:ea typeface="Red Hat Text" pitchFamily="34" charset="-122"/>
                <a:cs typeface="Red Hat Text" pitchFamily="34" charset="-120"/>
              </a:rPr>
              <a:t>React Js</a:t>
            </a:r>
            <a:endParaRPr lang="en-US" sz="2400" dirty="0"/>
          </a:p>
        </p:txBody>
      </p:sp>
      <p:sp>
        <p:nvSpPr>
          <p:cNvPr id="9" name="Text 4"/>
          <p:cNvSpPr/>
          <p:nvPr/>
        </p:nvSpPr>
        <p:spPr>
          <a:xfrm>
            <a:off x="4763851" y="2853195"/>
            <a:ext cx="1642070" cy="201712"/>
          </a:xfrm>
          <a:prstGeom prst="rect">
            <a:avLst/>
          </a:prstGeom>
          <a:noFill/>
          <a:ln/>
        </p:spPr>
        <p:txBody>
          <a:bodyPr wrap="none" lIns="0" tIns="0" rIns="0" bIns="0" rtlCol="0" anchor="t"/>
          <a:lstStyle/>
          <a:p>
            <a:pPr>
              <a:lnSpc>
                <a:spcPts val="1583"/>
              </a:lnSpc>
            </a:pPr>
            <a:r>
              <a:rPr lang="en-US" sz="2400" dirty="0">
                <a:solidFill>
                  <a:srgbClr val="3B3535"/>
                </a:solidFill>
                <a:latin typeface="Red Hat Text" pitchFamily="34" charset="0"/>
                <a:ea typeface="Red Hat Text" pitchFamily="34" charset="-122"/>
                <a:cs typeface="Red Hat Text" pitchFamily="34" charset="-120"/>
              </a:rPr>
              <a:t>Spring Boot 3.3.0</a:t>
            </a:r>
            <a:endParaRPr lang="en-US" sz="2400" dirty="0"/>
          </a:p>
        </p:txBody>
      </p:sp>
      <p:sp>
        <p:nvSpPr>
          <p:cNvPr id="12" name="Text 6"/>
          <p:cNvSpPr/>
          <p:nvPr/>
        </p:nvSpPr>
        <p:spPr>
          <a:xfrm>
            <a:off x="3067392" y="4437259"/>
            <a:ext cx="1614091" cy="219471"/>
          </a:xfrm>
          <a:prstGeom prst="rect">
            <a:avLst/>
          </a:prstGeom>
          <a:noFill/>
          <a:ln/>
        </p:spPr>
        <p:txBody>
          <a:bodyPr wrap="none" lIns="0" tIns="0" rIns="0" bIns="0" rtlCol="0" anchor="t"/>
          <a:lstStyle/>
          <a:p>
            <a:pPr>
              <a:lnSpc>
                <a:spcPts val="1583"/>
              </a:lnSpc>
            </a:pPr>
            <a:r>
              <a:rPr lang="en-US" sz="2400" dirty="0">
                <a:solidFill>
                  <a:srgbClr val="3B3535"/>
                </a:solidFill>
                <a:latin typeface="Red Hat Text" pitchFamily="34" charset="0"/>
                <a:ea typeface="Red Hat Text" pitchFamily="34" charset="-122"/>
                <a:cs typeface="Red Hat Text" pitchFamily="34" charset="-120"/>
              </a:rPr>
              <a:t>Spring Data JPA</a:t>
            </a:r>
            <a:endParaRPr lang="en-US" sz="2400" dirty="0"/>
          </a:p>
        </p:txBody>
      </p:sp>
      <p:sp>
        <p:nvSpPr>
          <p:cNvPr id="15" name="Text 8"/>
          <p:cNvSpPr/>
          <p:nvPr/>
        </p:nvSpPr>
        <p:spPr>
          <a:xfrm>
            <a:off x="988492" y="5761137"/>
            <a:ext cx="1614091" cy="201712"/>
          </a:xfrm>
          <a:prstGeom prst="rect">
            <a:avLst/>
          </a:prstGeom>
          <a:noFill/>
          <a:ln/>
        </p:spPr>
        <p:txBody>
          <a:bodyPr wrap="none" lIns="0" tIns="0" rIns="0" bIns="0" rtlCol="0" anchor="t"/>
          <a:lstStyle/>
          <a:p>
            <a:pPr>
              <a:lnSpc>
                <a:spcPts val="1583"/>
              </a:lnSpc>
            </a:pPr>
            <a:r>
              <a:rPr lang="en-US" sz="2400" dirty="0">
                <a:solidFill>
                  <a:srgbClr val="3B3535"/>
                </a:solidFill>
                <a:latin typeface="Red Hat Text" pitchFamily="34" charset="0"/>
                <a:ea typeface="Red Hat Text" pitchFamily="34" charset="-122"/>
                <a:cs typeface="Red Hat Text" pitchFamily="34" charset="-120"/>
              </a:rPr>
              <a:t>Spring Security</a:t>
            </a:r>
            <a:endParaRPr lang="en-US" sz="2400" dirty="0"/>
          </a:p>
        </p:txBody>
      </p:sp>
      <p:sp>
        <p:nvSpPr>
          <p:cNvPr id="18" name="Text 10"/>
          <p:cNvSpPr/>
          <p:nvPr/>
        </p:nvSpPr>
        <p:spPr>
          <a:xfrm>
            <a:off x="5288954" y="5761137"/>
            <a:ext cx="1614091" cy="201712"/>
          </a:xfrm>
          <a:prstGeom prst="rect">
            <a:avLst/>
          </a:prstGeom>
          <a:noFill/>
          <a:ln/>
        </p:spPr>
        <p:txBody>
          <a:bodyPr wrap="none" lIns="0" tIns="0" rIns="0" bIns="0" rtlCol="0" anchor="t"/>
          <a:lstStyle/>
          <a:p>
            <a:pPr>
              <a:lnSpc>
                <a:spcPts val="1583"/>
              </a:lnSpc>
            </a:pPr>
            <a:r>
              <a:rPr lang="en-US" sz="2400" dirty="0">
                <a:solidFill>
                  <a:srgbClr val="3B3535"/>
                </a:solidFill>
                <a:latin typeface="Red Hat Text" pitchFamily="34" charset="0"/>
                <a:ea typeface="Red Hat Text" pitchFamily="34" charset="-122"/>
                <a:cs typeface="Red Hat Text" pitchFamily="34" charset="-120"/>
              </a:rPr>
              <a:t>MySQL 8</a:t>
            </a:r>
            <a:endParaRPr lang="en-US" sz="2400" dirty="0"/>
          </a:p>
        </p:txBody>
      </p:sp>
      <p:pic>
        <p:nvPicPr>
          <p:cNvPr id="21" name="Picture 20">
            <a:extLst>
              <a:ext uri="{FF2B5EF4-FFF2-40B4-BE49-F238E27FC236}">
                <a16:creationId xmlns:a16="http://schemas.microsoft.com/office/drawing/2014/main" id="{BF580DB0-A58E-4328-9BBF-485925CDDD2D}"/>
              </a:ext>
            </a:extLst>
          </p:cNvPr>
          <p:cNvPicPr>
            <a:picLocks noChangeAspect="1"/>
          </p:cNvPicPr>
          <p:nvPr/>
        </p:nvPicPr>
        <p:blipFill rotWithShape="1">
          <a:blip r:embed="rId3"/>
          <a:srcRect l="11166" t="5021" r="8640" b="1446"/>
          <a:stretch/>
        </p:blipFill>
        <p:spPr>
          <a:xfrm>
            <a:off x="7979347" y="1489579"/>
            <a:ext cx="1304967" cy="1142404"/>
          </a:xfrm>
          <a:prstGeom prst="rect">
            <a:avLst/>
          </a:prstGeom>
        </p:spPr>
      </p:pic>
      <p:pic>
        <p:nvPicPr>
          <p:cNvPr id="1028" name="Picture 4" descr="Visual Studio Code logo – History, Meaning &amp; Free Vector Download |  logotyp.us">
            <a:extLst>
              <a:ext uri="{FF2B5EF4-FFF2-40B4-BE49-F238E27FC236}">
                <a16:creationId xmlns:a16="http://schemas.microsoft.com/office/drawing/2014/main" id="{23ECB14D-B158-4249-B5D7-2567FC248B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387" t="10124" r="15325" b="8637"/>
          <a:stretch/>
        </p:blipFill>
        <p:spPr bwMode="auto">
          <a:xfrm>
            <a:off x="10055679" y="2744854"/>
            <a:ext cx="1383285" cy="11754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clipse IDE · GitHub">
            <a:extLst>
              <a:ext uri="{FF2B5EF4-FFF2-40B4-BE49-F238E27FC236}">
                <a16:creationId xmlns:a16="http://schemas.microsoft.com/office/drawing/2014/main" id="{4A9C0F71-4B4E-4177-8C71-13DEFBD6DA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2024" y="4447628"/>
            <a:ext cx="1505759" cy="108389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C875A710-9200-4A02-A156-887E778EAAFD}"/>
              </a:ext>
            </a:extLst>
          </p:cNvPr>
          <p:cNvSpPr/>
          <p:nvPr/>
        </p:nvSpPr>
        <p:spPr>
          <a:xfrm>
            <a:off x="10685929" y="6454588"/>
            <a:ext cx="1506071" cy="3191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2800"/>
          </a:p>
        </p:txBody>
      </p:sp>
      <p:sp>
        <p:nvSpPr>
          <p:cNvPr id="23" name="Text 3">
            <a:extLst>
              <a:ext uri="{FF2B5EF4-FFF2-40B4-BE49-F238E27FC236}">
                <a16:creationId xmlns:a16="http://schemas.microsoft.com/office/drawing/2014/main" id="{805EC2D6-8E3D-4699-A2C4-1B3214BC8F8F}"/>
              </a:ext>
            </a:extLst>
          </p:cNvPr>
          <p:cNvSpPr/>
          <p:nvPr/>
        </p:nvSpPr>
        <p:spPr>
          <a:xfrm>
            <a:off x="10180621" y="4088202"/>
            <a:ext cx="793517" cy="293291"/>
          </a:xfrm>
          <a:prstGeom prst="rect">
            <a:avLst/>
          </a:prstGeom>
          <a:noFill/>
          <a:ln/>
        </p:spPr>
        <p:txBody>
          <a:bodyPr wrap="none" lIns="0" tIns="0" rIns="0" bIns="0" rtlCol="0" anchor="t"/>
          <a:lstStyle/>
          <a:p>
            <a:pPr>
              <a:lnSpc>
                <a:spcPts val="2292"/>
              </a:lnSpc>
            </a:pPr>
            <a:r>
              <a:rPr lang="en-US" sz="2800" dirty="0">
                <a:solidFill>
                  <a:srgbClr val="3B3535"/>
                </a:solidFill>
                <a:latin typeface="Red Hat Text" pitchFamily="34" charset="0"/>
                <a:ea typeface="Red Hat Text" pitchFamily="34" charset="-122"/>
                <a:cs typeface="Red Hat Text" pitchFamily="34" charset="-120"/>
              </a:rPr>
              <a:t>VS Code</a:t>
            </a:r>
            <a:endParaRPr lang="en-US" sz="2800" dirty="0"/>
          </a:p>
        </p:txBody>
      </p:sp>
      <p:sp>
        <p:nvSpPr>
          <p:cNvPr id="24" name="Text 7">
            <a:extLst>
              <a:ext uri="{FF2B5EF4-FFF2-40B4-BE49-F238E27FC236}">
                <a16:creationId xmlns:a16="http://schemas.microsoft.com/office/drawing/2014/main" id="{072CF912-3040-4A28-950E-591F57ADF386}"/>
              </a:ext>
            </a:extLst>
          </p:cNvPr>
          <p:cNvSpPr/>
          <p:nvPr/>
        </p:nvSpPr>
        <p:spPr>
          <a:xfrm>
            <a:off x="8040748" y="5783008"/>
            <a:ext cx="1243566" cy="293291"/>
          </a:xfrm>
          <a:prstGeom prst="rect">
            <a:avLst/>
          </a:prstGeom>
          <a:noFill/>
          <a:ln/>
        </p:spPr>
        <p:txBody>
          <a:bodyPr wrap="none" lIns="0" tIns="0" rIns="0" bIns="0" rtlCol="0" anchor="t"/>
          <a:lstStyle/>
          <a:p>
            <a:pPr>
              <a:lnSpc>
                <a:spcPts val="2292"/>
              </a:lnSpc>
            </a:pPr>
            <a:r>
              <a:rPr lang="en-US" sz="2800" dirty="0">
                <a:solidFill>
                  <a:srgbClr val="3B3535"/>
                </a:solidFill>
                <a:latin typeface="Red Hat Text" pitchFamily="34" charset="0"/>
                <a:ea typeface="Red Hat Text" pitchFamily="34" charset="-122"/>
                <a:cs typeface="Red Hat Text" pitchFamily="34" charset="-120"/>
              </a:rPr>
              <a:t>Eclipse IDE</a:t>
            </a:r>
            <a:endParaRPr lang="en-US" sz="2800" dirty="0"/>
          </a:p>
        </p:txBody>
      </p:sp>
      <p:sp>
        <p:nvSpPr>
          <p:cNvPr id="25" name="Text 3">
            <a:extLst>
              <a:ext uri="{FF2B5EF4-FFF2-40B4-BE49-F238E27FC236}">
                <a16:creationId xmlns:a16="http://schemas.microsoft.com/office/drawing/2014/main" id="{23176659-F994-4739-B617-EAC0FF0CA797}"/>
              </a:ext>
            </a:extLst>
          </p:cNvPr>
          <p:cNvSpPr/>
          <p:nvPr/>
        </p:nvSpPr>
        <p:spPr>
          <a:xfrm>
            <a:off x="8235071" y="2753680"/>
            <a:ext cx="793517" cy="293291"/>
          </a:xfrm>
          <a:prstGeom prst="rect">
            <a:avLst/>
          </a:prstGeom>
          <a:noFill/>
          <a:ln/>
        </p:spPr>
        <p:txBody>
          <a:bodyPr wrap="none" lIns="0" tIns="0" rIns="0" bIns="0" rtlCol="0" anchor="t"/>
          <a:lstStyle/>
          <a:p>
            <a:pPr>
              <a:lnSpc>
                <a:spcPts val="2292"/>
              </a:lnSpc>
            </a:pPr>
            <a:r>
              <a:rPr lang="en-US" sz="2800" dirty="0">
                <a:solidFill>
                  <a:srgbClr val="3B3535"/>
                </a:solidFill>
                <a:latin typeface="Red Hat Text" pitchFamily="34" charset="0"/>
                <a:ea typeface="Red Hat Text" pitchFamily="34" charset="-122"/>
                <a:cs typeface="Red Hat Text" pitchFamily="34" charset="-120"/>
              </a:rPr>
              <a:t>Java 17</a:t>
            </a:r>
            <a:endParaRPr lang="en-US" sz="2800" dirty="0"/>
          </a:p>
        </p:txBody>
      </p:sp>
      <p:pic>
        <p:nvPicPr>
          <p:cNvPr id="7" name="Picture 6">
            <a:extLst>
              <a:ext uri="{FF2B5EF4-FFF2-40B4-BE49-F238E27FC236}">
                <a16:creationId xmlns:a16="http://schemas.microsoft.com/office/drawing/2014/main" id="{985055DF-C7B6-46C2-B942-51D3C4F6DBC4}"/>
              </a:ext>
            </a:extLst>
          </p:cNvPr>
          <p:cNvPicPr>
            <a:picLocks noChangeAspect="1"/>
          </p:cNvPicPr>
          <p:nvPr/>
        </p:nvPicPr>
        <p:blipFill>
          <a:blip r:embed="rId6"/>
          <a:stretch>
            <a:fillRect/>
          </a:stretch>
        </p:blipFill>
        <p:spPr>
          <a:xfrm>
            <a:off x="1338981" y="1620486"/>
            <a:ext cx="1208488" cy="1100495"/>
          </a:xfrm>
          <a:prstGeom prst="rect">
            <a:avLst/>
          </a:prstGeom>
        </p:spPr>
      </p:pic>
      <p:pic>
        <p:nvPicPr>
          <p:cNvPr id="13" name="Picture 12">
            <a:extLst>
              <a:ext uri="{FF2B5EF4-FFF2-40B4-BE49-F238E27FC236}">
                <a16:creationId xmlns:a16="http://schemas.microsoft.com/office/drawing/2014/main" id="{E68FBF71-C89D-4711-9929-EBBF69C0499D}"/>
              </a:ext>
            </a:extLst>
          </p:cNvPr>
          <p:cNvPicPr>
            <a:picLocks noChangeAspect="1"/>
          </p:cNvPicPr>
          <p:nvPr/>
        </p:nvPicPr>
        <p:blipFill rotWithShape="1">
          <a:blip r:embed="rId7"/>
          <a:srcRect l="21093" t="7038" r="20906" b="11398"/>
          <a:stretch/>
        </p:blipFill>
        <p:spPr>
          <a:xfrm>
            <a:off x="5204997" y="1559781"/>
            <a:ext cx="1282532" cy="1202383"/>
          </a:xfrm>
          <a:prstGeom prst="rect">
            <a:avLst/>
          </a:prstGeom>
        </p:spPr>
      </p:pic>
      <p:pic>
        <p:nvPicPr>
          <p:cNvPr id="16" name="Picture 6" descr="Spring Data Team (@SpringData) / Posts / X">
            <a:extLst>
              <a:ext uri="{FF2B5EF4-FFF2-40B4-BE49-F238E27FC236}">
                <a16:creationId xmlns:a16="http://schemas.microsoft.com/office/drawing/2014/main" id="{5B66CB45-05B5-43B0-A52F-C6CA982BF24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571" t="4849" r="9151" b="9394"/>
          <a:stretch/>
        </p:blipFill>
        <p:spPr bwMode="auto">
          <a:xfrm>
            <a:off x="3391166" y="3085541"/>
            <a:ext cx="1133921" cy="12265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pring Security: An In-Depth Exploration, Part 1 | by Amir Abdallah | Medium">
            <a:extLst>
              <a:ext uri="{FF2B5EF4-FFF2-40B4-BE49-F238E27FC236}">
                <a16:creationId xmlns:a16="http://schemas.microsoft.com/office/drawing/2014/main" id="{A29846E8-BBAF-448B-9F0B-F7E825CF2F8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415" t="9837" r="7168" b="10470"/>
          <a:stretch/>
        </p:blipFill>
        <p:spPr bwMode="auto">
          <a:xfrm>
            <a:off x="1338981" y="4404930"/>
            <a:ext cx="1192660" cy="11674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ySQL :: MySQL Logo Downloads">
            <a:extLst>
              <a:ext uri="{FF2B5EF4-FFF2-40B4-BE49-F238E27FC236}">
                <a16:creationId xmlns:a16="http://schemas.microsoft.com/office/drawing/2014/main" id="{35E0DF90-55E3-473A-97D1-E68CE37BA3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8954" y="4656730"/>
            <a:ext cx="1282532" cy="8671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438A779-A87A-4EB4-AA1D-3F421919BE83}"/>
              </a:ext>
            </a:extLst>
          </p:cNvPr>
          <p:cNvSpPr/>
          <p:nvPr/>
        </p:nvSpPr>
        <p:spPr>
          <a:xfrm>
            <a:off x="10685929" y="6454588"/>
            <a:ext cx="1506071" cy="3191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2800"/>
          </a:p>
        </p:txBody>
      </p:sp>
      <p:sp>
        <p:nvSpPr>
          <p:cNvPr id="13" name="Text 0">
            <a:extLst>
              <a:ext uri="{FF2B5EF4-FFF2-40B4-BE49-F238E27FC236}">
                <a16:creationId xmlns:a16="http://schemas.microsoft.com/office/drawing/2014/main" id="{76B5B437-D47F-4415-A208-F559124B0E05}"/>
              </a:ext>
            </a:extLst>
          </p:cNvPr>
          <p:cNvSpPr/>
          <p:nvPr/>
        </p:nvSpPr>
        <p:spPr>
          <a:xfrm>
            <a:off x="345649" y="393328"/>
            <a:ext cx="3228281" cy="403523"/>
          </a:xfrm>
          <a:prstGeom prst="rect">
            <a:avLst/>
          </a:prstGeom>
          <a:noFill/>
          <a:ln/>
        </p:spPr>
        <p:txBody>
          <a:bodyPr wrap="none" lIns="0" tIns="0" rIns="0" bIns="0" rtlCol="0" anchor="t"/>
          <a:lstStyle/>
          <a:p>
            <a:pPr>
              <a:lnSpc>
                <a:spcPts val="3167"/>
              </a:lnSpc>
            </a:pPr>
            <a:r>
              <a:rPr lang="en-US" sz="4400" b="1" dirty="0">
                <a:solidFill>
                  <a:srgbClr val="1F1E1E"/>
                </a:solidFill>
                <a:latin typeface="Red Hat Text" pitchFamily="34" charset="0"/>
                <a:ea typeface="Red Hat Text" pitchFamily="34" charset="-122"/>
              </a:rPr>
              <a:t>Website View</a:t>
            </a:r>
            <a:endParaRPr lang="en-US" sz="4400" b="1" dirty="0"/>
          </a:p>
        </p:txBody>
      </p:sp>
      <p:pic>
        <p:nvPicPr>
          <p:cNvPr id="14" name="Picture 13">
            <a:extLst>
              <a:ext uri="{FF2B5EF4-FFF2-40B4-BE49-F238E27FC236}">
                <a16:creationId xmlns:a16="http://schemas.microsoft.com/office/drawing/2014/main" id="{0DE6B8D3-18A4-4A3E-8056-5997EFC03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777" y="938492"/>
            <a:ext cx="4697507" cy="2642348"/>
          </a:xfrm>
          <a:prstGeom prst="rect">
            <a:avLst/>
          </a:prstGeom>
        </p:spPr>
      </p:pic>
      <p:pic>
        <p:nvPicPr>
          <p:cNvPr id="3" name="Picture 2">
            <a:extLst>
              <a:ext uri="{FF2B5EF4-FFF2-40B4-BE49-F238E27FC236}">
                <a16:creationId xmlns:a16="http://schemas.microsoft.com/office/drawing/2014/main" id="{7D5A2193-8716-40F9-900B-8E6AFF735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777" y="3855291"/>
            <a:ext cx="4697507" cy="2642348"/>
          </a:xfrm>
          <a:prstGeom prst="rect">
            <a:avLst/>
          </a:prstGeom>
        </p:spPr>
      </p:pic>
      <p:pic>
        <p:nvPicPr>
          <p:cNvPr id="5" name="Picture 4">
            <a:extLst>
              <a:ext uri="{FF2B5EF4-FFF2-40B4-BE49-F238E27FC236}">
                <a16:creationId xmlns:a16="http://schemas.microsoft.com/office/drawing/2014/main" id="{E6B377EB-F574-447C-921A-FC75DE612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506" y="3920284"/>
            <a:ext cx="4697507" cy="2642348"/>
          </a:xfrm>
          <a:prstGeom prst="rect">
            <a:avLst/>
          </a:prstGeom>
        </p:spPr>
      </p:pic>
      <p:pic>
        <p:nvPicPr>
          <p:cNvPr id="7" name="Picture 6">
            <a:extLst>
              <a:ext uri="{FF2B5EF4-FFF2-40B4-BE49-F238E27FC236}">
                <a16:creationId xmlns:a16="http://schemas.microsoft.com/office/drawing/2014/main" id="{C492D9C8-33CE-4D00-9D69-F04373F2FA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3506" y="938492"/>
            <a:ext cx="4697507" cy="264234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A44446-C531-42C1-A9F9-C938DAC60C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65" y="164724"/>
            <a:ext cx="5650755" cy="3178550"/>
          </a:xfrm>
          <a:prstGeom prst="rect">
            <a:avLst/>
          </a:prstGeom>
        </p:spPr>
      </p:pic>
      <p:pic>
        <p:nvPicPr>
          <p:cNvPr id="5" name="Picture 4">
            <a:extLst>
              <a:ext uri="{FF2B5EF4-FFF2-40B4-BE49-F238E27FC236}">
                <a16:creationId xmlns:a16="http://schemas.microsoft.com/office/drawing/2014/main" id="{DC55E286-1E33-4743-803B-649C89A5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9789" y="3501280"/>
            <a:ext cx="5880846" cy="3307976"/>
          </a:xfrm>
          <a:prstGeom prst="rect">
            <a:avLst/>
          </a:prstGeom>
        </p:spPr>
      </p:pic>
      <p:pic>
        <p:nvPicPr>
          <p:cNvPr id="7" name="Picture 6">
            <a:extLst>
              <a:ext uri="{FF2B5EF4-FFF2-40B4-BE49-F238E27FC236}">
                <a16:creationId xmlns:a16="http://schemas.microsoft.com/office/drawing/2014/main" id="{8EBDD37D-879D-4016-AA17-CE7DD7560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365" y="3558988"/>
            <a:ext cx="5650755" cy="3178550"/>
          </a:xfrm>
          <a:prstGeom prst="rect">
            <a:avLst/>
          </a:prstGeom>
        </p:spPr>
      </p:pic>
      <p:pic>
        <p:nvPicPr>
          <p:cNvPr id="9" name="Picture 8">
            <a:extLst>
              <a:ext uri="{FF2B5EF4-FFF2-40B4-BE49-F238E27FC236}">
                <a16:creationId xmlns:a16="http://schemas.microsoft.com/office/drawing/2014/main" id="{5B80A056-28EF-4192-B7C2-28C3A600A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741" y="180264"/>
            <a:ext cx="5812118" cy="3147469"/>
          </a:xfrm>
          <a:prstGeom prst="rect">
            <a:avLst/>
          </a:prstGeom>
        </p:spPr>
      </p:pic>
    </p:spTree>
    <p:extLst>
      <p:ext uri="{BB962C8B-B14F-4D97-AF65-F5344CB8AC3E}">
        <p14:creationId xmlns:p14="http://schemas.microsoft.com/office/powerpoint/2010/main" val="1133267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3328" y="467122"/>
            <a:ext cx="4573375" cy="543841"/>
          </a:xfrm>
          <a:prstGeom prst="rect">
            <a:avLst/>
          </a:prstGeom>
          <a:noFill/>
          <a:ln/>
        </p:spPr>
        <p:txBody>
          <a:bodyPr wrap="none" lIns="0" tIns="0" rIns="0" bIns="0" rtlCol="0" anchor="t"/>
          <a:lstStyle/>
          <a:p>
            <a:pPr>
              <a:lnSpc>
                <a:spcPts val="3917"/>
              </a:lnSpc>
            </a:pPr>
            <a:r>
              <a:rPr lang="en-US" sz="4400" b="1" dirty="0">
                <a:solidFill>
                  <a:srgbClr val="1F1E1E"/>
                </a:solidFill>
                <a:latin typeface="Red Hat Text" pitchFamily="34" charset="0"/>
                <a:ea typeface="Red Hat Text" pitchFamily="34" charset="-122"/>
                <a:cs typeface="Red Hat Text" pitchFamily="34" charset="-120"/>
              </a:rPr>
              <a:t>Core Features &amp; Modules</a:t>
            </a:r>
            <a:endParaRPr lang="en-US" sz="4400" b="1" dirty="0"/>
          </a:p>
        </p:txBody>
      </p:sp>
      <p:pic>
        <p:nvPicPr>
          <p:cNvPr id="3" name="Image 0" descr="preencoded.png"/>
          <p:cNvPicPr>
            <a:picLocks noChangeAspect="1"/>
          </p:cNvPicPr>
          <p:nvPr/>
        </p:nvPicPr>
        <p:blipFill>
          <a:blip r:embed="rId3"/>
          <a:stretch>
            <a:fillRect/>
          </a:stretch>
        </p:blipFill>
        <p:spPr>
          <a:xfrm>
            <a:off x="593329" y="1304826"/>
            <a:ext cx="924400" cy="1109324"/>
          </a:xfrm>
          <a:prstGeom prst="rect">
            <a:avLst/>
          </a:prstGeom>
        </p:spPr>
      </p:pic>
      <p:sp>
        <p:nvSpPr>
          <p:cNvPr id="4" name="Text 1"/>
          <p:cNvSpPr/>
          <p:nvPr/>
        </p:nvSpPr>
        <p:spPr>
          <a:xfrm>
            <a:off x="1610420" y="1474291"/>
            <a:ext cx="2073042" cy="271813"/>
          </a:xfrm>
          <a:prstGeom prst="rect">
            <a:avLst/>
          </a:prstGeom>
          <a:noFill/>
          <a:ln/>
        </p:spPr>
        <p:txBody>
          <a:bodyPr wrap="none" lIns="0" tIns="0" rIns="0" bIns="0" rtlCol="0" anchor="t"/>
          <a:lstStyle/>
          <a:p>
            <a:pPr>
              <a:lnSpc>
                <a:spcPts val="1958"/>
              </a:lnSpc>
            </a:pPr>
            <a:r>
              <a:rPr lang="en-US" sz="2000" dirty="0">
                <a:solidFill>
                  <a:srgbClr val="3B3535"/>
                </a:solidFill>
                <a:latin typeface="Red Hat Text" pitchFamily="34" charset="0"/>
                <a:ea typeface="Red Hat Text" pitchFamily="34" charset="-122"/>
                <a:cs typeface="Red Hat Text" pitchFamily="34" charset="-120"/>
              </a:rPr>
              <a:t>Authentication &amp; Roles</a:t>
            </a:r>
            <a:endParaRPr lang="en-US" sz="2000" dirty="0"/>
          </a:p>
        </p:txBody>
      </p:sp>
      <p:sp>
        <p:nvSpPr>
          <p:cNvPr id="5" name="Text 2"/>
          <p:cNvSpPr/>
          <p:nvPr/>
        </p:nvSpPr>
        <p:spPr>
          <a:xfrm>
            <a:off x="1610419" y="1825229"/>
            <a:ext cx="10231957" cy="295834"/>
          </a:xfrm>
          <a:prstGeom prst="rect">
            <a:avLst/>
          </a:prstGeom>
          <a:noFill/>
          <a:ln/>
        </p:spPr>
        <p:txBody>
          <a:bodyPr wrap="none" lIns="0" tIns="0" rIns="0" bIns="0" rtlCol="0" anchor="t"/>
          <a:lstStyle/>
          <a:p>
            <a:pPr>
              <a:lnSpc>
                <a:spcPts val="2125"/>
              </a:lnSpc>
            </a:pPr>
            <a:r>
              <a:rPr lang="en-US" dirty="0">
                <a:solidFill>
                  <a:srgbClr val="3B3535"/>
                </a:solidFill>
                <a:latin typeface="Roboto Light" pitchFamily="34" charset="0"/>
                <a:ea typeface="Roboto Light" pitchFamily="34" charset="-122"/>
                <a:cs typeface="Roboto Light" pitchFamily="34" charset="-120"/>
              </a:rPr>
              <a:t>Separate access levels for students and administrators with secure login and session management</a:t>
            </a:r>
            <a:endParaRPr lang="en-US" dirty="0"/>
          </a:p>
        </p:txBody>
      </p:sp>
      <p:pic>
        <p:nvPicPr>
          <p:cNvPr id="6" name="Image 1" descr="preencoded.png"/>
          <p:cNvPicPr>
            <a:picLocks noChangeAspect="1"/>
          </p:cNvPicPr>
          <p:nvPr/>
        </p:nvPicPr>
        <p:blipFill>
          <a:blip r:embed="rId4"/>
          <a:stretch>
            <a:fillRect/>
          </a:stretch>
        </p:blipFill>
        <p:spPr>
          <a:xfrm>
            <a:off x="593329" y="2322017"/>
            <a:ext cx="924400" cy="1109324"/>
          </a:xfrm>
          <a:prstGeom prst="rect">
            <a:avLst/>
          </a:prstGeom>
        </p:spPr>
      </p:pic>
      <p:sp>
        <p:nvSpPr>
          <p:cNvPr id="7" name="Text 3"/>
          <p:cNvSpPr/>
          <p:nvPr/>
        </p:nvSpPr>
        <p:spPr>
          <a:xfrm>
            <a:off x="1610420" y="2491481"/>
            <a:ext cx="2079546" cy="271813"/>
          </a:xfrm>
          <a:prstGeom prst="rect">
            <a:avLst/>
          </a:prstGeom>
          <a:noFill/>
          <a:ln/>
        </p:spPr>
        <p:txBody>
          <a:bodyPr wrap="none" lIns="0" tIns="0" rIns="0" bIns="0" rtlCol="0" anchor="t"/>
          <a:lstStyle/>
          <a:p>
            <a:pPr>
              <a:lnSpc>
                <a:spcPts val="1958"/>
              </a:lnSpc>
            </a:pPr>
            <a:r>
              <a:rPr lang="en-US" sz="2000" dirty="0">
                <a:solidFill>
                  <a:srgbClr val="3B3535"/>
                </a:solidFill>
                <a:latin typeface="Red Hat Text" pitchFamily="34" charset="0"/>
                <a:ea typeface="Red Hat Text" pitchFamily="34" charset="-122"/>
                <a:cs typeface="Red Hat Text" pitchFamily="34" charset="-120"/>
              </a:rPr>
              <a:t>Post Lost/Found Items</a:t>
            </a:r>
            <a:endParaRPr lang="en-US" sz="2000" dirty="0"/>
          </a:p>
        </p:txBody>
      </p:sp>
      <p:sp>
        <p:nvSpPr>
          <p:cNvPr id="8" name="Text 4"/>
          <p:cNvSpPr/>
          <p:nvPr/>
        </p:nvSpPr>
        <p:spPr>
          <a:xfrm>
            <a:off x="1610419" y="2842420"/>
            <a:ext cx="10231957" cy="295834"/>
          </a:xfrm>
          <a:prstGeom prst="rect">
            <a:avLst/>
          </a:prstGeom>
          <a:noFill/>
          <a:ln/>
        </p:spPr>
        <p:txBody>
          <a:bodyPr wrap="none" lIns="0" tIns="0" rIns="0" bIns="0" rtlCol="0" anchor="t"/>
          <a:lstStyle/>
          <a:p>
            <a:pPr>
              <a:lnSpc>
                <a:spcPts val="2125"/>
              </a:lnSpc>
            </a:pPr>
            <a:r>
              <a:rPr lang="en-US" dirty="0">
                <a:solidFill>
                  <a:srgbClr val="3B3535"/>
                </a:solidFill>
                <a:latin typeface="Roboto Light" pitchFamily="34" charset="0"/>
                <a:ea typeface="Roboto Light" pitchFamily="34" charset="-122"/>
                <a:cs typeface="Roboto Light" pitchFamily="34" charset="-120"/>
              </a:rPr>
              <a:t>Structured forms with category tags, location details, and timestamp tracking</a:t>
            </a:r>
            <a:endParaRPr lang="en-US" dirty="0"/>
          </a:p>
        </p:txBody>
      </p:sp>
      <p:pic>
        <p:nvPicPr>
          <p:cNvPr id="9" name="Image 2" descr="preencoded.png"/>
          <p:cNvPicPr>
            <a:picLocks noChangeAspect="1"/>
          </p:cNvPicPr>
          <p:nvPr/>
        </p:nvPicPr>
        <p:blipFill>
          <a:blip r:embed="rId5"/>
          <a:stretch>
            <a:fillRect/>
          </a:stretch>
        </p:blipFill>
        <p:spPr>
          <a:xfrm>
            <a:off x="593329" y="3339207"/>
            <a:ext cx="924400" cy="1109324"/>
          </a:xfrm>
          <a:prstGeom prst="rect">
            <a:avLst/>
          </a:prstGeom>
        </p:spPr>
      </p:pic>
      <p:sp>
        <p:nvSpPr>
          <p:cNvPr id="10" name="Text 5"/>
          <p:cNvSpPr/>
          <p:nvPr/>
        </p:nvSpPr>
        <p:spPr>
          <a:xfrm>
            <a:off x="1610419" y="3508672"/>
            <a:ext cx="2105668" cy="271813"/>
          </a:xfrm>
          <a:prstGeom prst="rect">
            <a:avLst/>
          </a:prstGeom>
          <a:noFill/>
          <a:ln/>
        </p:spPr>
        <p:txBody>
          <a:bodyPr wrap="none" lIns="0" tIns="0" rIns="0" bIns="0" rtlCol="0" anchor="t"/>
          <a:lstStyle/>
          <a:p>
            <a:pPr>
              <a:lnSpc>
                <a:spcPts val="1958"/>
              </a:lnSpc>
            </a:pPr>
            <a:r>
              <a:rPr lang="en-US" sz="2000" dirty="0">
                <a:solidFill>
                  <a:srgbClr val="3B3535"/>
                </a:solidFill>
                <a:latin typeface="Red Hat Text" pitchFamily="34" charset="0"/>
                <a:ea typeface="Red Hat Text" pitchFamily="34" charset="-122"/>
                <a:cs typeface="Red Hat Text" pitchFamily="34" charset="-120"/>
              </a:rPr>
              <a:t>Auto-Matching System</a:t>
            </a:r>
            <a:endParaRPr lang="en-US" sz="2000" dirty="0"/>
          </a:p>
        </p:txBody>
      </p:sp>
      <p:sp>
        <p:nvSpPr>
          <p:cNvPr id="11" name="Text 6"/>
          <p:cNvSpPr/>
          <p:nvPr/>
        </p:nvSpPr>
        <p:spPr>
          <a:xfrm>
            <a:off x="1610419" y="3859610"/>
            <a:ext cx="10231957" cy="295834"/>
          </a:xfrm>
          <a:prstGeom prst="rect">
            <a:avLst/>
          </a:prstGeom>
          <a:noFill/>
          <a:ln/>
        </p:spPr>
        <p:txBody>
          <a:bodyPr wrap="none" lIns="0" tIns="0" rIns="0" bIns="0" rtlCol="0" anchor="t"/>
          <a:lstStyle/>
          <a:p>
            <a:pPr>
              <a:lnSpc>
                <a:spcPts val="2125"/>
              </a:lnSpc>
            </a:pPr>
            <a:r>
              <a:rPr lang="en-US" dirty="0">
                <a:solidFill>
                  <a:srgbClr val="3B3535"/>
                </a:solidFill>
                <a:latin typeface="Roboto Light" pitchFamily="34" charset="0"/>
                <a:ea typeface="Roboto Light" pitchFamily="34" charset="-122"/>
                <a:cs typeface="Roboto Light" pitchFamily="34" charset="-120"/>
              </a:rPr>
              <a:t>Fuzzy keyword search and location-based algorithms generate intelligent match suggestions instantly</a:t>
            </a:r>
            <a:endParaRPr lang="en-US" dirty="0"/>
          </a:p>
        </p:txBody>
      </p:sp>
      <p:pic>
        <p:nvPicPr>
          <p:cNvPr id="12" name="Image 3" descr="preencoded.png"/>
          <p:cNvPicPr>
            <a:picLocks noChangeAspect="1"/>
          </p:cNvPicPr>
          <p:nvPr/>
        </p:nvPicPr>
        <p:blipFill>
          <a:blip r:embed="rId6"/>
          <a:stretch>
            <a:fillRect/>
          </a:stretch>
        </p:blipFill>
        <p:spPr>
          <a:xfrm>
            <a:off x="593329" y="4356398"/>
            <a:ext cx="924400" cy="1109324"/>
          </a:xfrm>
          <a:prstGeom prst="rect">
            <a:avLst/>
          </a:prstGeom>
        </p:spPr>
      </p:pic>
      <p:sp>
        <p:nvSpPr>
          <p:cNvPr id="13" name="Text 7"/>
          <p:cNvSpPr/>
          <p:nvPr/>
        </p:nvSpPr>
        <p:spPr>
          <a:xfrm>
            <a:off x="1610420" y="4525863"/>
            <a:ext cx="2043260" cy="271813"/>
          </a:xfrm>
          <a:prstGeom prst="rect">
            <a:avLst/>
          </a:prstGeom>
          <a:noFill/>
          <a:ln/>
        </p:spPr>
        <p:txBody>
          <a:bodyPr wrap="none" lIns="0" tIns="0" rIns="0" bIns="0" rtlCol="0" anchor="t"/>
          <a:lstStyle/>
          <a:p>
            <a:pPr>
              <a:lnSpc>
                <a:spcPts val="1958"/>
              </a:lnSpc>
            </a:pPr>
            <a:r>
              <a:rPr lang="en-US" sz="2000" dirty="0">
                <a:solidFill>
                  <a:srgbClr val="3B3535"/>
                </a:solidFill>
                <a:latin typeface="Red Hat Text" pitchFamily="34" charset="0"/>
                <a:ea typeface="Red Hat Text" pitchFamily="34" charset="-122"/>
                <a:cs typeface="Red Hat Text" pitchFamily="34" charset="-120"/>
              </a:rPr>
              <a:t>Secure Chat</a:t>
            </a:r>
            <a:endParaRPr lang="en-US" sz="2000" dirty="0"/>
          </a:p>
        </p:txBody>
      </p:sp>
      <p:sp>
        <p:nvSpPr>
          <p:cNvPr id="14" name="Text 8"/>
          <p:cNvSpPr/>
          <p:nvPr/>
        </p:nvSpPr>
        <p:spPr>
          <a:xfrm>
            <a:off x="1610419" y="4876801"/>
            <a:ext cx="11236005" cy="295834"/>
          </a:xfrm>
          <a:prstGeom prst="rect">
            <a:avLst/>
          </a:prstGeom>
          <a:noFill/>
          <a:ln/>
        </p:spPr>
        <p:txBody>
          <a:bodyPr wrap="none" lIns="0" tIns="0" rIns="0" bIns="0" rtlCol="0" anchor="t"/>
          <a:lstStyle/>
          <a:p>
            <a:pPr>
              <a:lnSpc>
                <a:spcPts val="2125"/>
              </a:lnSpc>
            </a:pPr>
            <a:r>
              <a:rPr lang="en-US" dirty="0">
                <a:solidFill>
                  <a:srgbClr val="3B3535"/>
                </a:solidFill>
                <a:latin typeface="Roboto Light" pitchFamily="34" charset="0"/>
                <a:ea typeface="Roboto Light" pitchFamily="34" charset="-122"/>
                <a:cs typeface="Roboto Light" pitchFamily="34" charset="-120"/>
              </a:rPr>
              <a:t>In-app messaging enables direct communication between users without exposing personal contact </a:t>
            </a:r>
          </a:p>
          <a:p>
            <a:pPr>
              <a:lnSpc>
                <a:spcPts val="2125"/>
              </a:lnSpc>
            </a:pPr>
            <a:r>
              <a:rPr lang="en-US" dirty="0">
                <a:solidFill>
                  <a:srgbClr val="3B3535"/>
                </a:solidFill>
                <a:latin typeface="Roboto Light" pitchFamily="34" charset="0"/>
                <a:ea typeface="Roboto Light" pitchFamily="34" charset="-122"/>
                <a:cs typeface="Roboto Light" pitchFamily="34" charset="-120"/>
              </a:rPr>
              <a:t>information</a:t>
            </a:r>
            <a:endParaRPr lang="en-US" dirty="0"/>
          </a:p>
        </p:txBody>
      </p:sp>
      <p:pic>
        <p:nvPicPr>
          <p:cNvPr id="15" name="Image 4" descr="preencoded.png"/>
          <p:cNvPicPr>
            <a:picLocks noChangeAspect="1"/>
          </p:cNvPicPr>
          <p:nvPr/>
        </p:nvPicPr>
        <p:blipFill>
          <a:blip r:embed="rId7"/>
          <a:stretch>
            <a:fillRect/>
          </a:stretch>
        </p:blipFill>
        <p:spPr>
          <a:xfrm>
            <a:off x="593329" y="5373589"/>
            <a:ext cx="924400" cy="1109324"/>
          </a:xfrm>
          <a:prstGeom prst="rect">
            <a:avLst/>
          </a:prstGeom>
        </p:spPr>
      </p:pic>
      <p:sp>
        <p:nvSpPr>
          <p:cNvPr id="16" name="Text 9"/>
          <p:cNvSpPr/>
          <p:nvPr/>
        </p:nvSpPr>
        <p:spPr>
          <a:xfrm>
            <a:off x="1610420" y="5656438"/>
            <a:ext cx="2043260" cy="271813"/>
          </a:xfrm>
          <a:prstGeom prst="rect">
            <a:avLst/>
          </a:prstGeom>
          <a:noFill/>
          <a:ln/>
        </p:spPr>
        <p:txBody>
          <a:bodyPr wrap="none" lIns="0" tIns="0" rIns="0" bIns="0" rtlCol="0" anchor="t"/>
          <a:lstStyle/>
          <a:p>
            <a:pPr>
              <a:lnSpc>
                <a:spcPts val="1958"/>
              </a:lnSpc>
            </a:pPr>
            <a:r>
              <a:rPr lang="en-US" sz="2000" dirty="0">
                <a:solidFill>
                  <a:srgbClr val="3B3535"/>
                </a:solidFill>
                <a:latin typeface="Red Hat Text" pitchFamily="34" charset="0"/>
                <a:ea typeface="Red Hat Text" pitchFamily="34" charset="-122"/>
                <a:cs typeface="Red Hat Text" pitchFamily="34" charset="-120"/>
              </a:rPr>
              <a:t>Admin Dashboard</a:t>
            </a:r>
            <a:endParaRPr lang="en-US" sz="2000" dirty="0"/>
          </a:p>
        </p:txBody>
      </p:sp>
      <p:sp>
        <p:nvSpPr>
          <p:cNvPr id="17" name="Text 10"/>
          <p:cNvSpPr/>
          <p:nvPr/>
        </p:nvSpPr>
        <p:spPr>
          <a:xfrm>
            <a:off x="1610419" y="6037367"/>
            <a:ext cx="10231957" cy="295834"/>
          </a:xfrm>
          <a:prstGeom prst="rect">
            <a:avLst/>
          </a:prstGeom>
          <a:noFill/>
          <a:ln/>
        </p:spPr>
        <p:txBody>
          <a:bodyPr wrap="none" lIns="0" tIns="0" rIns="0" bIns="0" rtlCol="0" anchor="t"/>
          <a:lstStyle/>
          <a:p>
            <a:pPr>
              <a:lnSpc>
                <a:spcPts val="2125"/>
              </a:lnSpc>
            </a:pPr>
            <a:r>
              <a:rPr lang="en-US" dirty="0">
                <a:solidFill>
                  <a:srgbClr val="3B3535"/>
                </a:solidFill>
                <a:latin typeface="Roboto Light" pitchFamily="34" charset="0"/>
                <a:ea typeface="Roboto Light" pitchFamily="34" charset="-122"/>
                <a:cs typeface="Roboto Light" pitchFamily="34" charset="-120"/>
              </a:rPr>
              <a:t>Comprehensive tools for managing posts, moderating flagged content, and generating analytical reports</a:t>
            </a:r>
            <a:endParaRPr lang="en-US" dirty="0"/>
          </a:p>
        </p:txBody>
      </p:sp>
      <p:sp>
        <p:nvSpPr>
          <p:cNvPr id="18" name="Rectangle 17">
            <a:extLst>
              <a:ext uri="{FF2B5EF4-FFF2-40B4-BE49-F238E27FC236}">
                <a16:creationId xmlns:a16="http://schemas.microsoft.com/office/drawing/2014/main" id="{A7D2818C-4D57-4F66-985E-1A0E6DD9083D}"/>
              </a:ext>
            </a:extLst>
          </p:cNvPr>
          <p:cNvSpPr/>
          <p:nvPr/>
        </p:nvSpPr>
        <p:spPr>
          <a:xfrm>
            <a:off x="10685929" y="6454588"/>
            <a:ext cx="1542818" cy="34809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2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B6D6CF-7C4B-4BBD-9647-C836AFFAE646}"/>
              </a:ext>
            </a:extLst>
          </p:cNvPr>
          <p:cNvSpPr/>
          <p:nvPr/>
        </p:nvSpPr>
        <p:spPr>
          <a:xfrm>
            <a:off x="10685929" y="6454588"/>
            <a:ext cx="1506071" cy="3191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sz="2800"/>
          </a:p>
        </p:txBody>
      </p:sp>
      <p:sp>
        <p:nvSpPr>
          <p:cNvPr id="5" name="Text 0">
            <a:extLst>
              <a:ext uri="{FF2B5EF4-FFF2-40B4-BE49-F238E27FC236}">
                <a16:creationId xmlns:a16="http://schemas.microsoft.com/office/drawing/2014/main" id="{3BDD7FC5-890F-4D26-B4C3-660332DE2067}"/>
              </a:ext>
            </a:extLst>
          </p:cNvPr>
          <p:cNvSpPr/>
          <p:nvPr/>
        </p:nvSpPr>
        <p:spPr>
          <a:xfrm>
            <a:off x="3955093" y="90603"/>
            <a:ext cx="4573375" cy="543841"/>
          </a:xfrm>
          <a:prstGeom prst="rect">
            <a:avLst/>
          </a:prstGeom>
          <a:noFill/>
          <a:ln/>
        </p:spPr>
        <p:txBody>
          <a:bodyPr wrap="none" lIns="0" tIns="0" rIns="0" bIns="0" rtlCol="0" anchor="t"/>
          <a:lstStyle/>
          <a:p>
            <a:pPr>
              <a:lnSpc>
                <a:spcPts val="3917"/>
              </a:lnSpc>
            </a:pPr>
            <a:r>
              <a:rPr lang="en-US" sz="4400" b="1" dirty="0">
                <a:solidFill>
                  <a:srgbClr val="1F1E1E"/>
                </a:solidFill>
                <a:latin typeface="Red Hat Text" pitchFamily="34" charset="0"/>
                <a:ea typeface="Red Hat Text" pitchFamily="34" charset="-122"/>
                <a:cs typeface="Red Hat Text" pitchFamily="34" charset="-120"/>
              </a:rPr>
              <a:t>System Architecture</a:t>
            </a:r>
            <a:endParaRPr lang="en-US" sz="4400" b="1" dirty="0"/>
          </a:p>
        </p:txBody>
      </p:sp>
      <p:pic>
        <p:nvPicPr>
          <p:cNvPr id="6" name="Picture 5">
            <a:extLst>
              <a:ext uri="{FF2B5EF4-FFF2-40B4-BE49-F238E27FC236}">
                <a16:creationId xmlns:a16="http://schemas.microsoft.com/office/drawing/2014/main" id="{642436BC-2699-4F73-A9A4-61B86EC9EEDF}"/>
              </a:ext>
            </a:extLst>
          </p:cNvPr>
          <p:cNvPicPr>
            <a:picLocks noChangeAspect="1"/>
          </p:cNvPicPr>
          <p:nvPr/>
        </p:nvPicPr>
        <p:blipFill rotWithShape="1">
          <a:blip r:embed="rId2"/>
          <a:srcRect l="1029" t="1191" r="882" b="16347"/>
          <a:stretch/>
        </p:blipFill>
        <p:spPr>
          <a:xfrm>
            <a:off x="0" y="561858"/>
            <a:ext cx="12192000" cy="6296141"/>
          </a:xfrm>
          <a:prstGeom prst="rect">
            <a:avLst/>
          </a:prstGeom>
        </p:spPr>
      </p:pic>
    </p:spTree>
    <p:extLst>
      <p:ext uri="{BB962C8B-B14F-4D97-AF65-F5344CB8AC3E}">
        <p14:creationId xmlns:p14="http://schemas.microsoft.com/office/powerpoint/2010/main" val="8182910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TotalTime>
  <Words>476</Words>
  <Application>Microsoft Office PowerPoint</Application>
  <PresentationFormat>Widescreen</PresentationFormat>
  <Paragraphs>97</Paragraphs>
  <Slides>12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Arial Rounded MT Bold</vt:lpstr>
      <vt:lpstr>Calibri</vt:lpstr>
      <vt:lpstr>Calibri Light</vt:lpstr>
      <vt:lpstr>Red Hat Text</vt:lpstr>
      <vt:lpstr>Red Hat Text Light</vt:lpstr>
      <vt:lpstr>Roboto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Dhaswan K</dc:creator>
  <cp:lastModifiedBy>Dhaswan K</cp:lastModifiedBy>
  <cp:revision>41</cp:revision>
  <dcterms:created xsi:type="dcterms:W3CDTF">2025-10-27T14:35:16Z</dcterms:created>
  <dcterms:modified xsi:type="dcterms:W3CDTF">2025-11-05T14:51:22Z</dcterms:modified>
</cp:coreProperties>
</file>